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57" r:id="rId3"/>
    <p:sldId id="272" r:id="rId4"/>
    <p:sldId id="258" r:id="rId5"/>
    <p:sldId id="268" r:id="rId6"/>
    <p:sldId id="270" r:id="rId7"/>
    <p:sldId id="260" r:id="rId8"/>
    <p:sldId id="261" r:id="rId9"/>
    <p:sldId id="267" r:id="rId10"/>
    <p:sldId id="273" r:id="rId11"/>
    <p:sldId id="274" r:id="rId12"/>
    <p:sldId id="275" r:id="rId13"/>
    <p:sldId id="262" r:id="rId14"/>
    <p:sldId id="299" r:id="rId15"/>
    <p:sldId id="276" r:id="rId16"/>
    <p:sldId id="279" r:id="rId17"/>
    <p:sldId id="278" r:id="rId18"/>
    <p:sldId id="280" r:id="rId19"/>
    <p:sldId id="304" r:id="rId20"/>
    <p:sldId id="281" r:id="rId21"/>
    <p:sldId id="286" r:id="rId22"/>
    <p:sldId id="282" r:id="rId23"/>
    <p:sldId id="300" r:id="rId24"/>
    <p:sldId id="287" r:id="rId25"/>
    <p:sldId id="283" r:id="rId26"/>
    <p:sldId id="284" r:id="rId27"/>
    <p:sldId id="301" r:id="rId28"/>
    <p:sldId id="263" r:id="rId29"/>
    <p:sldId id="302" r:id="rId30"/>
    <p:sldId id="288" r:id="rId31"/>
    <p:sldId id="295" r:id="rId32"/>
    <p:sldId id="265" r:id="rId33"/>
    <p:sldId id="296" r:id="rId34"/>
    <p:sldId id="297" r:id="rId35"/>
    <p:sldId id="290" r:id="rId36"/>
    <p:sldId id="303" r:id="rId37"/>
    <p:sldId id="291" r:id="rId38"/>
    <p:sldId id="305" r:id="rId39"/>
    <p:sldId id="29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78"/>
    <p:restoredTop sz="94720"/>
  </p:normalViewPr>
  <p:slideViewPr>
    <p:cSldViewPr snapToGrid="0">
      <p:cViewPr varScale="1">
        <p:scale>
          <a:sx n="210" d="100"/>
          <a:sy n="210" d="100"/>
        </p:scale>
        <p:origin x="392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22F8A8-FF49-404B-AD4F-11260081972A}" type="datetimeFigureOut">
              <a:rPr lang="en-US" smtClean="0"/>
              <a:t>2/14/25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03C3C7-F1F2-3446-96EB-8DA38ADE1A8C}" type="slidenum">
              <a:rPr lang="en-US" smtClean="0"/>
              <a:t>‹#›</a:t>
            </a:fld>
            <a:endParaRPr lang="en-US"/>
          </a:p>
        </p:txBody>
      </p:sp>
    </p:spTree>
    <p:extLst>
      <p:ext uri="{BB962C8B-B14F-4D97-AF65-F5344CB8AC3E}">
        <p14:creationId xmlns:p14="http://schemas.microsoft.com/office/powerpoint/2010/main" val="2099575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make sure to post the slides after its over so don’t worry about that</a:t>
            </a:r>
          </a:p>
        </p:txBody>
      </p:sp>
      <p:sp>
        <p:nvSpPr>
          <p:cNvPr id="4" name="Slide Number Placeholder 3"/>
          <p:cNvSpPr>
            <a:spLocks noGrp="1"/>
          </p:cNvSpPr>
          <p:nvPr>
            <p:ph type="sldNum" sz="quarter" idx="5"/>
          </p:nvPr>
        </p:nvSpPr>
        <p:spPr/>
        <p:txBody>
          <a:bodyPr/>
          <a:lstStyle/>
          <a:p>
            <a:fld id="{8403C3C7-F1F2-3446-96EB-8DA38ADE1A8C}" type="slidenum">
              <a:rPr lang="en-US" smtClean="0"/>
              <a:t>1</a:t>
            </a:fld>
            <a:endParaRPr lang="en-US"/>
          </a:p>
        </p:txBody>
      </p:sp>
    </p:spTree>
    <p:extLst>
      <p:ext uri="{BB962C8B-B14F-4D97-AF65-F5344CB8AC3E}">
        <p14:creationId xmlns:p14="http://schemas.microsoft.com/office/powerpoint/2010/main" val="1308051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E77A0-5E0E-0E05-F826-C1A10F1D69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AE82AF-1AD8-AC18-4150-1A2F3E1F29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9050B-53BB-ED8C-E102-CB2582181B17}"/>
              </a:ext>
            </a:extLst>
          </p:cNvPr>
          <p:cNvSpPr>
            <a:spLocks noGrp="1"/>
          </p:cNvSpPr>
          <p:nvPr>
            <p:ph type="body" idx="1"/>
          </p:nvPr>
        </p:nvSpPr>
        <p:spPr/>
        <p:txBody>
          <a:bodyPr/>
          <a:lstStyle/>
          <a:p>
            <a:r>
              <a:rPr lang="en-US" dirty="0"/>
              <a:t>Ex: my first research project was through a professor whose class I took</a:t>
            </a:r>
          </a:p>
          <a:p>
            <a:endParaRPr lang="en-US" dirty="0"/>
          </a:p>
        </p:txBody>
      </p:sp>
      <p:sp>
        <p:nvSpPr>
          <p:cNvPr id="4" name="Slide Number Placeholder 3">
            <a:extLst>
              <a:ext uri="{FF2B5EF4-FFF2-40B4-BE49-F238E27FC236}">
                <a16:creationId xmlns:a16="http://schemas.microsoft.com/office/drawing/2014/main" id="{63F5E7AB-360E-1A21-DEBF-980CF3CBC0A9}"/>
              </a:ext>
            </a:extLst>
          </p:cNvPr>
          <p:cNvSpPr>
            <a:spLocks noGrp="1"/>
          </p:cNvSpPr>
          <p:nvPr>
            <p:ph type="sldNum" sz="quarter" idx="5"/>
          </p:nvPr>
        </p:nvSpPr>
        <p:spPr/>
        <p:txBody>
          <a:bodyPr/>
          <a:lstStyle/>
          <a:p>
            <a:fld id="{8403C3C7-F1F2-3446-96EB-8DA38ADE1A8C}" type="slidenum">
              <a:rPr lang="en-US" smtClean="0"/>
              <a:t>14</a:t>
            </a:fld>
            <a:endParaRPr lang="en-US"/>
          </a:p>
        </p:txBody>
      </p:sp>
    </p:spTree>
    <p:extLst>
      <p:ext uri="{BB962C8B-B14F-4D97-AF65-F5344CB8AC3E}">
        <p14:creationId xmlns:p14="http://schemas.microsoft.com/office/powerpoint/2010/main" val="2168146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 add my own experience to the slides</a:t>
            </a:r>
          </a:p>
        </p:txBody>
      </p:sp>
      <p:sp>
        <p:nvSpPr>
          <p:cNvPr id="4" name="Slide Number Placeholder 3"/>
          <p:cNvSpPr>
            <a:spLocks noGrp="1"/>
          </p:cNvSpPr>
          <p:nvPr>
            <p:ph type="sldNum" sz="quarter" idx="5"/>
          </p:nvPr>
        </p:nvSpPr>
        <p:spPr/>
        <p:txBody>
          <a:bodyPr/>
          <a:lstStyle/>
          <a:p>
            <a:fld id="{8403C3C7-F1F2-3446-96EB-8DA38ADE1A8C}" type="slidenum">
              <a:rPr lang="en-US" smtClean="0"/>
              <a:t>15</a:t>
            </a:fld>
            <a:endParaRPr lang="en-US"/>
          </a:p>
        </p:txBody>
      </p:sp>
    </p:spTree>
    <p:extLst>
      <p:ext uri="{BB962C8B-B14F-4D97-AF65-F5344CB8AC3E}">
        <p14:creationId xmlns:p14="http://schemas.microsoft.com/office/powerpoint/2010/main" val="1979886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 this has worked for some of my friends </a:t>
            </a:r>
          </a:p>
        </p:txBody>
      </p:sp>
      <p:sp>
        <p:nvSpPr>
          <p:cNvPr id="4" name="Slide Number Placeholder 3"/>
          <p:cNvSpPr>
            <a:spLocks noGrp="1"/>
          </p:cNvSpPr>
          <p:nvPr>
            <p:ph type="sldNum" sz="quarter" idx="5"/>
          </p:nvPr>
        </p:nvSpPr>
        <p:spPr/>
        <p:txBody>
          <a:bodyPr/>
          <a:lstStyle/>
          <a:p>
            <a:fld id="{8403C3C7-F1F2-3446-96EB-8DA38ADE1A8C}" type="slidenum">
              <a:rPr lang="en-US" smtClean="0"/>
              <a:t>16</a:t>
            </a:fld>
            <a:endParaRPr lang="en-US"/>
          </a:p>
        </p:txBody>
      </p:sp>
    </p:spTree>
    <p:extLst>
      <p:ext uri="{BB962C8B-B14F-4D97-AF65-F5344CB8AC3E}">
        <p14:creationId xmlns:p14="http://schemas.microsoft.com/office/powerpoint/2010/main" val="1570643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resume needs to stand out</a:t>
            </a:r>
          </a:p>
          <a:p>
            <a:endParaRPr lang="en-US" dirty="0"/>
          </a:p>
          <a:p>
            <a:r>
              <a:rPr lang="en-US" dirty="0"/>
              <a:t>add a slide about just generally performing well, and this helping with everything - being curious</a:t>
            </a:r>
          </a:p>
        </p:txBody>
      </p:sp>
      <p:sp>
        <p:nvSpPr>
          <p:cNvPr id="4" name="Slide Number Placeholder 3"/>
          <p:cNvSpPr>
            <a:spLocks noGrp="1"/>
          </p:cNvSpPr>
          <p:nvPr>
            <p:ph type="sldNum" sz="quarter" idx="5"/>
          </p:nvPr>
        </p:nvSpPr>
        <p:spPr/>
        <p:txBody>
          <a:bodyPr/>
          <a:lstStyle/>
          <a:p>
            <a:fld id="{8403C3C7-F1F2-3446-96EB-8DA38ADE1A8C}" type="slidenum">
              <a:rPr lang="en-US" smtClean="0"/>
              <a:t>18</a:t>
            </a:fld>
            <a:endParaRPr lang="en-US"/>
          </a:p>
        </p:txBody>
      </p:sp>
    </p:spTree>
    <p:extLst>
      <p:ext uri="{BB962C8B-B14F-4D97-AF65-F5344CB8AC3E}">
        <p14:creationId xmlns:p14="http://schemas.microsoft.com/office/powerpoint/2010/main" val="2176578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willing to pivot</a:t>
            </a:r>
          </a:p>
        </p:txBody>
      </p:sp>
      <p:sp>
        <p:nvSpPr>
          <p:cNvPr id="4" name="Slide Number Placeholder 3"/>
          <p:cNvSpPr>
            <a:spLocks noGrp="1"/>
          </p:cNvSpPr>
          <p:nvPr>
            <p:ph type="sldNum" sz="quarter" idx="5"/>
          </p:nvPr>
        </p:nvSpPr>
        <p:spPr/>
        <p:txBody>
          <a:bodyPr/>
          <a:lstStyle/>
          <a:p>
            <a:fld id="{8403C3C7-F1F2-3446-96EB-8DA38ADE1A8C}" type="slidenum">
              <a:rPr lang="en-US" smtClean="0"/>
              <a:t>37</a:t>
            </a:fld>
            <a:endParaRPr lang="en-US"/>
          </a:p>
        </p:txBody>
      </p:sp>
    </p:spTree>
    <p:extLst>
      <p:ext uri="{BB962C8B-B14F-4D97-AF65-F5344CB8AC3E}">
        <p14:creationId xmlns:p14="http://schemas.microsoft.com/office/powerpoint/2010/main" val="2853722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6BC57-2EC4-528D-6F17-489D4A43C3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49D35-AC0D-CC70-FE04-E7EA19E965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F3CA34-87AD-7544-EDB3-1B6B880C27E7}"/>
              </a:ext>
            </a:extLst>
          </p:cNvPr>
          <p:cNvSpPr>
            <a:spLocks noGrp="1"/>
          </p:cNvSpPr>
          <p:nvPr>
            <p:ph type="body" idx="1"/>
          </p:nvPr>
        </p:nvSpPr>
        <p:spPr/>
        <p:txBody>
          <a:bodyPr/>
          <a:lstStyle/>
          <a:p>
            <a:r>
              <a:rPr lang="en-US" dirty="0"/>
              <a:t>Be willing to pivot</a:t>
            </a:r>
          </a:p>
        </p:txBody>
      </p:sp>
      <p:sp>
        <p:nvSpPr>
          <p:cNvPr id="4" name="Slide Number Placeholder 3">
            <a:extLst>
              <a:ext uri="{FF2B5EF4-FFF2-40B4-BE49-F238E27FC236}">
                <a16:creationId xmlns:a16="http://schemas.microsoft.com/office/drawing/2014/main" id="{A69787C0-60FF-6E67-4869-DF6133386DBC}"/>
              </a:ext>
            </a:extLst>
          </p:cNvPr>
          <p:cNvSpPr>
            <a:spLocks noGrp="1"/>
          </p:cNvSpPr>
          <p:nvPr>
            <p:ph type="sldNum" sz="quarter" idx="5"/>
          </p:nvPr>
        </p:nvSpPr>
        <p:spPr/>
        <p:txBody>
          <a:bodyPr/>
          <a:lstStyle/>
          <a:p>
            <a:fld id="{8403C3C7-F1F2-3446-96EB-8DA38ADE1A8C}" type="slidenum">
              <a:rPr lang="en-US" smtClean="0"/>
              <a:t>38</a:t>
            </a:fld>
            <a:endParaRPr lang="en-US"/>
          </a:p>
        </p:txBody>
      </p:sp>
    </p:spTree>
    <p:extLst>
      <p:ext uri="{BB962C8B-B14F-4D97-AF65-F5344CB8AC3E}">
        <p14:creationId xmlns:p14="http://schemas.microsoft.com/office/powerpoint/2010/main" val="1435497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03C3C7-F1F2-3446-96EB-8DA38ADE1A8C}" type="slidenum">
              <a:rPr lang="en-US" smtClean="0"/>
              <a:t>4</a:t>
            </a:fld>
            <a:endParaRPr lang="en-US"/>
          </a:p>
        </p:txBody>
      </p:sp>
    </p:spTree>
    <p:extLst>
      <p:ext uri="{BB962C8B-B14F-4D97-AF65-F5344CB8AC3E}">
        <p14:creationId xmlns:p14="http://schemas.microsoft.com/office/powerpoint/2010/main" val="4177087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3C9C2-02FB-F428-A44C-EA6A2C47B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2045A-E3B5-E94C-D0D7-C4B51BA1E7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3E541B-4DD1-F62C-DE9F-88AA033594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60C84C-58AA-0F1C-95AE-A831DFCA3844}"/>
              </a:ext>
            </a:extLst>
          </p:cNvPr>
          <p:cNvSpPr>
            <a:spLocks noGrp="1"/>
          </p:cNvSpPr>
          <p:nvPr>
            <p:ph type="sldNum" sz="quarter" idx="5"/>
          </p:nvPr>
        </p:nvSpPr>
        <p:spPr/>
        <p:txBody>
          <a:bodyPr/>
          <a:lstStyle/>
          <a:p>
            <a:fld id="{8403C3C7-F1F2-3446-96EB-8DA38ADE1A8C}" type="slidenum">
              <a:rPr lang="en-US" smtClean="0"/>
              <a:t>5</a:t>
            </a:fld>
            <a:endParaRPr lang="en-US"/>
          </a:p>
        </p:txBody>
      </p:sp>
    </p:spTree>
    <p:extLst>
      <p:ext uri="{BB962C8B-B14F-4D97-AF65-F5344CB8AC3E}">
        <p14:creationId xmlns:p14="http://schemas.microsoft.com/office/powerpoint/2010/main" val="596746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C81C3-D615-991A-B153-091DD41CBB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776756-D1E9-76EF-0E76-D82AD92959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8DB385-E693-DD72-F832-3550B2C612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4F6BB2-BC8F-D217-6169-9ECE1BA1C2E4}"/>
              </a:ext>
            </a:extLst>
          </p:cNvPr>
          <p:cNvSpPr>
            <a:spLocks noGrp="1"/>
          </p:cNvSpPr>
          <p:nvPr>
            <p:ph type="sldNum" sz="quarter" idx="5"/>
          </p:nvPr>
        </p:nvSpPr>
        <p:spPr/>
        <p:txBody>
          <a:bodyPr/>
          <a:lstStyle/>
          <a:p>
            <a:fld id="{8403C3C7-F1F2-3446-96EB-8DA38ADE1A8C}" type="slidenum">
              <a:rPr lang="en-US" smtClean="0"/>
              <a:t>6</a:t>
            </a:fld>
            <a:endParaRPr lang="en-US"/>
          </a:p>
        </p:txBody>
      </p:sp>
    </p:spTree>
    <p:extLst>
      <p:ext uri="{BB962C8B-B14F-4D97-AF65-F5344CB8AC3E}">
        <p14:creationId xmlns:p14="http://schemas.microsoft.com/office/powerpoint/2010/main" val="843187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(i.e. computer vision vs NLP vs Biology vs Robotics)</a:t>
            </a:r>
          </a:p>
        </p:txBody>
      </p:sp>
      <p:sp>
        <p:nvSpPr>
          <p:cNvPr id="4" name="Slide Number Placeholder 3"/>
          <p:cNvSpPr>
            <a:spLocks noGrp="1"/>
          </p:cNvSpPr>
          <p:nvPr>
            <p:ph type="sldNum" sz="quarter" idx="5"/>
          </p:nvPr>
        </p:nvSpPr>
        <p:spPr/>
        <p:txBody>
          <a:bodyPr/>
          <a:lstStyle/>
          <a:p>
            <a:fld id="{8403C3C7-F1F2-3446-96EB-8DA38ADE1A8C}" type="slidenum">
              <a:rPr lang="en-US" smtClean="0"/>
              <a:t>9</a:t>
            </a:fld>
            <a:endParaRPr lang="en-US"/>
          </a:p>
        </p:txBody>
      </p:sp>
    </p:spTree>
    <p:extLst>
      <p:ext uri="{BB962C8B-B14F-4D97-AF65-F5344CB8AC3E}">
        <p14:creationId xmlns:p14="http://schemas.microsoft.com/office/powerpoint/2010/main" val="1539010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B086B-5D91-EE67-A5FB-A5BE69ABF8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279DF-E5B5-9155-2F47-887915FB1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D681C7-EA5F-0F99-62DF-1BFD4E8F6A45}"/>
              </a:ext>
            </a:extLst>
          </p:cNvPr>
          <p:cNvSpPr>
            <a:spLocks noGrp="1"/>
          </p:cNvSpPr>
          <p:nvPr>
            <p:ph type="body" idx="1"/>
          </p:nvPr>
        </p:nvSpPr>
        <p:spPr/>
        <p:txBody>
          <a:bodyPr/>
          <a:lstStyle/>
          <a:p>
            <a:r>
              <a:rPr lang="en-US" dirty="0"/>
              <a:t>I started out research in theory since I loved math, and ended up switching completely compared to what I do now</a:t>
            </a:r>
          </a:p>
          <a:p>
            <a:r>
              <a:rPr lang="en-US" dirty="0"/>
              <a:t>There are probably areas of research that you may never have even considered, and it’s good to see what’s out there</a:t>
            </a:r>
          </a:p>
        </p:txBody>
      </p:sp>
      <p:sp>
        <p:nvSpPr>
          <p:cNvPr id="4" name="Slide Number Placeholder 3">
            <a:extLst>
              <a:ext uri="{FF2B5EF4-FFF2-40B4-BE49-F238E27FC236}">
                <a16:creationId xmlns:a16="http://schemas.microsoft.com/office/drawing/2014/main" id="{5A40F6F7-BC28-5648-40F8-66FAF9EFCA35}"/>
              </a:ext>
            </a:extLst>
          </p:cNvPr>
          <p:cNvSpPr>
            <a:spLocks noGrp="1"/>
          </p:cNvSpPr>
          <p:nvPr>
            <p:ph type="sldNum" sz="quarter" idx="5"/>
          </p:nvPr>
        </p:nvSpPr>
        <p:spPr/>
        <p:txBody>
          <a:bodyPr/>
          <a:lstStyle/>
          <a:p>
            <a:fld id="{8403C3C7-F1F2-3446-96EB-8DA38ADE1A8C}" type="slidenum">
              <a:rPr lang="en-US" smtClean="0"/>
              <a:t>10</a:t>
            </a:fld>
            <a:endParaRPr lang="en-US"/>
          </a:p>
        </p:txBody>
      </p:sp>
    </p:spTree>
    <p:extLst>
      <p:ext uri="{BB962C8B-B14F-4D97-AF65-F5344CB8AC3E}">
        <p14:creationId xmlns:p14="http://schemas.microsoft.com/office/powerpoint/2010/main" val="3474158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0E571-EEEE-1D81-A0AE-09C4CC9B8F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74CF36-C28F-C9F3-CAF2-C6FC8EF80D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B8719E-09FD-4DDF-BE1B-66D30DF63E0F}"/>
              </a:ext>
            </a:extLst>
          </p:cNvPr>
          <p:cNvSpPr>
            <a:spLocks noGrp="1"/>
          </p:cNvSpPr>
          <p:nvPr>
            <p:ph type="body" idx="1"/>
          </p:nvPr>
        </p:nvSpPr>
        <p:spPr/>
        <p:txBody>
          <a:bodyPr/>
          <a:lstStyle/>
          <a:p>
            <a:r>
              <a:rPr lang="en-US" dirty="0"/>
              <a:t>One of the reasons why I ended up joining my current lab is because our culture is so inclusive and people are so helpful</a:t>
            </a:r>
          </a:p>
        </p:txBody>
      </p:sp>
      <p:sp>
        <p:nvSpPr>
          <p:cNvPr id="4" name="Slide Number Placeholder 3">
            <a:extLst>
              <a:ext uri="{FF2B5EF4-FFF2-40B4-BE49-F238E27FC236}">
                <a16:creationId xmlns:a16="http://schemas.microsoft.com/office/drawing/2014/main" id="{728698D7-7C6D-3C11-E301-8A32F50141C9}"/>
              </a:ext>
            </a:extLst>
          </p:cNvPr>
          <p:cNvSpPr>
            <a:spLocks noGrp="1"/>
          </p:cNvSpPr>
          <p:nvPr>
            <p:ph type="sldNum" sz="quarter" idx="5"/>
          </p:nvPr>
        </p:nvSpPr>
        <p:spPr/>
        <p:txBody>
          <a:bodyPr/>
          <a:lstStyle/>
          <a:p>
            <a:fld id="{8403C3C7-F1F2-3446-96EB-8DA38ADE1A8C}" type="slidenum">
              <a:rPr lang="en-US" smtClean="0"/>
              <a:t>11</a:t>
            </a:fld>
            <a:endParaRPr lang="en-US"/>
          </a:p>
        </p:txBody>
      </p:sp>
    </p:spTree>
    <p:extLst>
      <p:ext uri="{BB962C8B-B14F-4D97-AF65-F5344CB8AC3E}">
        <p14:creationId xmlns:p14="http://schemas.microsoft.com/office/powerpoint/2010/main" val="3138118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03C3C7-F1F2-3446-96EB-8DA38ADE1A8C}" type="slidenum">
              <a:rPr lang="en-US" smtClean="0"/>
              <a:t>12</a:t>
            </a:fld>
            <a:endParaRPr lang="en-US"/>
          </a:p>
        </p:txBody>
      </p:sp>
    </p:spTree>
    <p:extLst>
      <p:ext uri="{BB962C8B-B14F-4D97-AF65-F5344CB8AC3E}">
        <p14:creationId xmlns:p14="http://schemas.microsoft.com/office/powerpoint/2010/main" val="2175257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 my first research project was through a professor whose class I took</a:t>
            </a:r>
          </a:p>
          <a:p>
            <a:endParaRPr lang="en-US" dirty="0"/>
          </a:p>
        </p:txBody>
      </p:sp>
      <p:sp>
        <p:nvSpPr>
          <p:cNvPr id="4" name="Slide Number Placeholder 3"/>
          <p:cNvSpPr>
            <a:spLocks noGrp="1"/>
          </p:cNvSpPr>
          <p:nvPr>
            <p:ph type="sldNum" sz="quarter" idx="5"/>
          </p:nvPr>
        </p:nvSpPr>
        <p:spPr/>
        <p:txBody>
          <a:bodyPr/>
          <a:lstStyle/>
          <a:p>
            <a:fld id="{8403C3C7-F1F2-3446-96EB-8DA38ADE1A8C}" type="slidenum">
              <a:rPr lang="en-US" smtClean="0"/>
              <a:t>13</a:t>
            </a:fld>
            <a:endParaRPr lang="en-US"/>
          </a:p>
        </p:txBody>
      </p:sp>
    </p:spTree>
    <p:extLst>
      <p:ext uri="{BB962C8B-B14F-4D97-AF65-F5344CB8AC3E}">
        <p14:creationId xmlns:p14="http://schemas.microsoft.com/office/powerpoint/2010/main" val="378280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1C37C-1095-C70B-27DF-09093205EB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BA42B5-22DA-5FD3-9015-5E0F162279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13EC9B-71B2-DECD-C67F-08450F8C6F09}"/>
              </a:ext>
            </a:extLst>
          </p:cNvPr>
          <p:cNvSpPr>
            <a:spLocks noGrp="1"/>
          </p:cNvSpPr>
          <p:nvPr>
            <p:ph type="dt" sz="half" idx="10"/>
          </p:nvPr>
        </p:nvSpPr>
        <p:spPr/>
        <p:txBody>
          <a:bodyPr/>
          <a:lstStyle/>
          <a:p>
            <a:fld id="{CB59C898-63FE-8145-B118-F15ACAC76C5C}" type="datetimeFigureOut">
              <a:rPr lang="en-US" smtClean="0"/>
              <a:t>2/14/25</a:t>
            </a:fld>
            <a:endParaRPr lang="en-US"/>
          </a:p>
        </p:txBody>
      </p:sp>
      <p:sp>
        <p:nvSpPr>
          <p:cNvPr id="5" name="Footer Placeholder 4">
            <a:extLst>
              <a:ext uri="{FF2B5EF4-FFF2-40B4-BE49-F238E27FC236}">
                <a16:creationId xmlns:a16="http://schemas.microsoft.com/office/drawing/2014/main" id="{3034E250-5D30-7810-1DC3-747BE441D7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F31DED-A6CC-7F7E-3A0A-F461F22C70A2}"/>
              </a:ext>
            </a:extLst>
          </p:cNvPr>
          <p:cNvSpPr>
            <a:spLocks noGrp="1"/>
          </p:cNvSpPr>
          <p:nvPr>
            <p:ph type="sldNum" sz="quarter" idx="12"/>
          </p:nvPr>
        </p:nvSpPr>
        <p:spPr/>
        <p:txBody>
          <a:bodyPr/>
          <a:lstStyle/>
          <a:p>
            <a:fld id="{CEDC95B6-AA33-0D40-B5DD-E983BC9DF17B}" type="slidenum">
              <a:rPr lang="en-US" smtClean="0"/>
              <a:t>‹#›</a:t>
            </a:fld>
            <a:endParaRPr lang="en-US"/>
          </a:p>
        </p:txBody>
      </p:sp>
    </p:spTree>
    <p:extLst>
      <p:ext uri="{BB962C8B-B14F-4D97-AF65-F5344CB8AC3E}">
        <p14:creationId xmlns:p14="http://schemas.microsoft.com/office/powerpoint/2010/main" val="1780520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00A3A-7FAA-0349-F582-EFAC2856B4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184BFF-99D7-AA0A-65F8-443A8E133B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C57FB-20E6-B3D5-F155-D06607601AA6}"/>
              </a:ext>
            </a:extLst>
          </p:cNvPr>
          <p:cNvSpPr>
            <a:spLocks noGrp="1"/>
          </p:cNvSpPr>
          <p:nvPr>
            <p:ph type="dt" sz="half" idx="10"/>
          </p:nvPr>
        </p:nvSpPr>
        <p:spPr/>
        <p:txBody>
          <a:bodyPr/>
          <a:lstStyle/>
          <a:p>
            <a:fld id="{CB59C898-63FE-8145-B118-F15ACAC76C5C}" type="datetimeFigureOut">
              <a:rPr lang="en-US" smtClean="0"/>
              <a:t>2/14/25</a:t>
            </a:fld>
            <a:endParaRPr lang="en-US"/>
          </a:p>
        </p:txBody>
      </p:sp>
      <p:sp>
        <p:nvSpPr>
          <p:cNvPr id="5" name="Footer Placeholder 4">
            <a:extLst>
              <a:ext uri="{FF2B5EF4-FFF2-40B4-BE49-F238E27FC236}">
                <a16:creationId xmlns:a16="http://schemas.microsoft.com/office/drawing/2014/main" id="{55B3DAD0-9847-E954-318C-31255EAD0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8DF801-9F41-11AE-0952-B64C344354E3}"/>
              </a:ext>
            </a:extLst>
          </p:cNvPr>
          <p:cNvSpPr>
            <a:spLocks noGrp="1"/>
          </p:cNvSpPr>
          <p:nvPr>
            <p:ph type="sldNum" sz="quarter" idx="12"/>
          </p:nvPr>
        </p:nvSpPr>
        <p:spPr/>
        <p:txBody>
          <a:bodyPr/>
          <a:lstStyle/>
          <a:p>
            <a:fld id="{CEDC95B6-AA33-0D40-B5DD-E983BC9DF17B}" type="slidenum">
              <a:rPr lang="en-US" smtClean="0"/>
              <a:t>‹#›</a:t>
            </a:fld>
            <a:endParaRPr lang="en-US"/>
          </a:p>
        </p:txBody>
      </p:sp>
    </p:spTree>
    <p:extLst>
      <p:ext uri="{BB962C8B-B14F-4D97-AF65-F5344CB8AC3E}">
        <p14:creationId xmlns:p14="http://schemas.microsoft.com/office/powerpoint/2010/main" val="1812882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DBEC9D-5BD7-2190-EA8C-601F8A65AF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510151-0C3C-CCBF-B5F9-E9D01BAC01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79DE4B-BC97-B1D5-2013-53BEEBD51C2C}"/>
              </a:ext>
            </a:extLst>
          </p:cNvPr>
          <p:cNvSpPr>
            <a:spLocks noGrp="1"/>
          </p:cNvSpPr>
          <p:nvPr>
            <p:ph type="dt" sz="half" idx="10"/>
          </p:nvPr>
        </p:nvSpPr>
        <p:spPr/>
        <p:txBody>
          <a:bodyPr/>
          <a:lstStyle/>
          <a:p>
            <a:fld id="{CB59C898-63FE-8145-B118-F15ACAC76C5C}" type="datetimeFigureOut">
              <a:rPr lang="en-US" smtClean="0"/>
              <a:t>2/14/25</a:t>
            </a:fld>
            <a:endParaRPr lang="en-US"/>
          </a:p>
        </p:txBody>
      </p:sp>
      <p:sp>
        <p:nvSpPr>
          <p:cNvPr id="5" name="Footer Placeholder 4">
            <a:extLst>
              <a:ext uri="{FF2B5EF4-FFF2-40B4-BE49-F238E27FC236}">
                <a16:creationId xmlns:a16="http://schemas.microsoft.com/office/drawing/2014/main" id="{64E12CF9-47D4-49E0-D07E-B25070B7A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E84BB-DB60-FC3A-82DF-55CD394A6D50}"/>
              </a:ext>
            </a:extLst>
          </p:cNvPr>
          <p:cNvSpPr>
            <a:spLocks noGrp="1"/>
          </p:cNvSpPr>
          <p:nvPr>
            <p:ph type="sldNum" sz="quarter" idx="12"/>
          </p:nvPr>
        </p:nvSpPr>
        <p:spPr/>
        <p:txBody>
          <a:bodyPr/>
          <a:lstStyle/>
          <a:p>
            <a:fld id="{CEDC95B6-AA33-0D40-B5DD-E983BC9DF17B}" type="slidenum">
              <a:rPr lang="en-US" smtClean="0"/>
              <a:t>‹#›</a:t>
            </a:fld>
            <a:endParaRPr lang="en-US"/>
          </a:p>
        </p:txBody>
      </p:sp>
    </p:spTree>
    <p:extLst>
      <p:ext uri="{BB962C8B-B14F-4D97-AF65-F5344CB8AC3E}">
        <p14:creationId xmlns:p14="http://schemas.microsoft.com/office/powerpoint/2010/main" val="2585397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2D01C-CA26-4828-4697-715765EEE4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8397DC-8289-9740-4108-0FE51DB14E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279BE3-8FD0-1FC7-1211-ABDBEAA52FD9}"/>
              </a:ext>
            </a:extLst>
          </p:cNvPr>
          <p:cNvSpPr>
            <a:spLocks noGrp="1"/>
          </p:cNvSpPr>
          <p:nvPr>
            <p:ph type="dt" sz="half" idx="10"/>
          </p:nvPr>
        </p:nvSpPr>
        <p:spPr/>
        <p:txBody>
          <a:bodyPr/>
          <a:lstStyle/>
          <a:p>
            <a:fld id="{CB59C898-63FE-8145-B118-F15ACAC76C5C}" type="datetimeFigureOut">
              <a:rPr lang="en-US" smtClean="0"/>
              <a:t>2/14/25</a:t>
            </a:fld>
            <a:endParaRPr lang="en-US"/>
          </a:p>
        </p:txBody>
      </p:sp>
      <p:sp>
        <p:nvSpPr>
          <p:cNvPr id="5" name="Footer Placeholder 4">
            <a:extLst>
              <a:ext uri="{FF2B5EF4-FFF2-40B4-BE49-F238E27FC236}">
                <a16:creationId xmlns:a16="http://schemas.microsoft.com/office/drawing/2014/main" id="{11847529-DC79-5872-4ADC-120A55CC43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F87B21-5355-5764-DB09-6EB7A4ABDCE5}"/>
              </a:ext>
            </a:extLst>
          </p:cNvPr>
          <p:cNvSpPr>
            <a:spLocks noGrp="1"/>
          </p:cNvSpPr>
          <p:nvPr>
            <p:ph type="sldNum" sz="quarter" idx="12"/>
          </p:nvPr>
        </p:nvSpPr>
        <p:spPr/>
        <p:txBody>
          <a:bodyPr/>
          <a:lstStyle/>
          <a:p>
            <a:fld id="{CEDC95B6-AA33-0D40-B5DD-E983BC9DF17B}" type="slidenum">
              <a:rPr lang="en-US" smtClean="0"/>
              <a:t>‹#›</a:t>
            </a:fld>
            <a:endParaRPr lang="en-US"/>
          </a:p>
        </p:txBody>
      </p:sp>
    </p:spTree>
    <p:extLst>
      <p:ext uri="{BB962C8B-B14F-4D97-AF65-F5344CB8AC3E}">
        <p14:creationId xmlns:p14="http://schemas.microsoft.com/office/powerpoint/2010/main" val="3071983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AAEE9-D96C-C28C-8873-A30A4C65B3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BD9818-BF0F-A6D2-17E2-8C33A04AF1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B9BDB-0594-83FB-80B2-9620FD8CEADD}"/>
              </a:ext>
            </a:extLst>
          </p:cNvPr>
          <p:cNvSpPr>
            <a:spLocks noGrp="1"/>
          </p:cNvSpPr>
          <p:nvPr>
            <p:ph type="dt" sz="half" idx="10"/>
          </p:nvPr>
        </p:nvSpPr>
        <p:spPr/>
        <p:txBody>
          <a:bodyPr/>
          <a:lstStyle/>
          <a:p>
            <a:fld id="{CB59C898-63FE-8145-B118-F15ACAC76C5C}" type="datetimeFigureOut">
              <a:rPr lang="en-US" smtClean="0"/>
              <a:t>2/14/25</a:t>
            </a:fld>
            <a:endParaRPr lang="en-US"/>
          </a:p>
        </p:txBody>
      </p:sp>
      <p:sp>
        <p:nvSpPr>
          <p:cNvPr id="5" name="Footer Placeholder 4">
            <a:extLst>
              <a:ext uri="{FF2B5EF4-FFF2-40B4-BE49-F238E27FC236}">
                <a16:creationId xmlns:a16="http://schemas.microsoft.com/office/drawing/2014/main" id="{B057DB57-96DC-47EC-9875-4E337B0F3E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397EE-1C58-3AF2-6F95-334E20EFDA31}"/>
              </a:ext>
            </a:extLst>
          </p:cNvPr>
          <p:cNvSpPr>
            <a:spLocks noGrp="1"/>
          </p:cNvSpPr>
          <p:nvPr>
            <p:ph type="sldNum" sz="quarter" idx="12"/>
          </p:nvPr>
        </p:nvSpPr>
        <p:spPr/>
        <p:txBody>
          <a:bodyPr/>
          <a:lstStyle/>
          <a:p>
            <a:fld id="{CEDC95B6-AA33-0D40-B5DD-E983BC9DF17B}" type="slidenum">
              <a:rPr lang="en-US" smtClean="0"/>
              <a:t>‹#›</a:t>
            </a:fld>
            <a:endParaRPr lang="en-US"/>
          </a:p>
        </p:txBody>
      </p:sp>
    </p:spTree>
    <p:extLst>
      <p:ext uri="{BB962C8B-B14F-4D97-AF65-F5344CB8AC3E}">
        <p14:creationId xmlns:p14="http://schemas.microsoft.com/office/powerpoint/2010/main" val="3346817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19CD2-B7A9-1B54-A0E9-7D790A3769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29EFBE-53DA-AC08-98B8-1A3CCA9944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D5CF85-4853-4B7D-1FAF-D36AEDCC66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D101A4-8EFC-BAA8-28E1-A64ECAFEDF13}"/>
              </a:ext>
            </a:extLst>
          </p:cNvPr>
          <p:cNvSpPr>
            <a:spLocks noGrp="1"/>
          </p:cNvSpPr>
          <p:nvPr>
            <p:ph type="dt" sz="half" idx="10"/>
          </p:nvPr>
        </p:nvSpPr>
        <p:spPr/>
        <p:txBody>
          <a:bodyPr/>
          <a:lstStyle/>
          <a:p>
            <a:fld id="{CB59C898-63FE-8145-B118-F15ACAC76C5C}" type="datetimeFigureOut">
              <a:rPr lang="en-US" smtClean="0"/>
              <a:t>2/14/25</a:t>
            </a:fld>
            <a:endParaRPr lang="en-US"/>
          </a:p>
        </p:txBody>
      </p:sp>
      <p:sp>
        <p:nvSpPr>
          <p:cNvPr id="6" name="Footer Placeholder 5">
            <a:extLst>
              <a:ext uri="{FF2B5EF4-FFF2-40B4-BE49-F238E27FC236}">
                <a16:creationId xmlns:a16="http://schemas.microsoft.com/office/drawing/2014/main" id="{B96673FF-44FE-E063-2DE8-5FF3EB67AC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A9BA2A-26C0-AA85-D50C-05B3F143A9A7}"/>
              </a:ext>
            </a:extLst>
          </p:cNvPr>
          <p:cNvSpPr>
            <a:spLocks noGrp="1"/>
          </p:cNvSpPr>
          <p:nvPr>
            <p:ph type="sldNum" sz="quarter" idx="12"/>
          </p:nvPr>
        </p:nvSpPr>
        <p:spPr/>
        <p:txBody>
          <a:bodyPr/>
          <a:lstStyle/>
          <a:p>
            <a:fld id="{CEDC95B6-AA33-0D40-B5DD-E983BC9DF17B}" type="slidenum">
              <a:rPr lang="en-US" smtClean="0"/>
              <a:t>‹#›</a:t>
            </a:fld>
            <a:endParaRPr lang="en-US"/>
          </a:p>
        </p:txBody>
      </p:sp>
    </p:spTree>
    <p:extLst>
      <p:ext uri="{BB962C8B-B14F-4D97-AF65-F5344CB8AC3E}">
        <p14:creationId xmlns:p14="http://schemas.microsoft.com/office/powerpoint/2010/main" val="3366189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880BA-BB89-1807-034C-00A9B1E02C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869989-8389-4B5F-DFC9-B1E48234DB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6918AB-3C0A-5B4C-A79B-A944661DF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6F4510-4143-8007-12CA-E4210CFC7F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465825-D365-B3E1-FD7E-F73A73A6B0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DD3051-F4E0-843D-654A-B0F1E3CC4BBF}"/>
              </a:ext>
            </a:extLst>
          </p:cNvPr>
          <p:cNvSpPr>
            <a:spLocks noGrp="1"/>
          </p:cNvSpPr>
          <p:nvPr>
            <p:ph type="dt" sz="half" idx="10"/>
          </p:nvPr>
        </p:nvSpPr>
        <p:spPr/>
        <p:txBody>
          <a:bodyPr/>
          <a:lstStyle/>
          <a:p>
            <a:fld id="{CB59C898-63FE-8145-B118-F15ACAC76C5C}" type="datetimeFigureOut">
              <a:rPr lang="en-US" smtClean="0"/>
              <a:t>2/14/25</a:t>
            </a:fld>
            <a:endParaRPr lang="en-US"/>
          </a:p>
        </p:txBody>
      </p:sp>
      <p:sp>
        <p:nvSpPr>
          <p:cNvPr id="8" name="Footer Placeholder 7">
            <a:extLst>
              <a:ext uri="{FF2B5EF4-FFF2-40B4-BE49-F238E27FC236}">
                <a16:creationId xmlns:a16="http://schemas.microsoft.com/office/drawing/2014/main" id="{53F4964C-47A1-AB43-B52D-D02FF0900C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A46B23-7EA3-1C12-F5DC-B0323F9E20F2}"/>
              </a:ext>
            </a:extLst>
          </p:cNvPr>
          <p:cNvSpPr>
            <a:spLocks noGrp="1"/>
          </p:cNvSpPr>
          <p:nvPr>
            <p:ph type="sldNum" sz="quarter" idx="12"/>
          </p:nvPr>
        </p:nvSpPr>
        <p:spPr/>
        <p:txBody>
          <a:bodyPr/>
          <a:lstStyle/>
          <a:p>
            <a:fld id="{CEDC95B6-AA33-0D40-B5DD-E983BC9DF17B}" type="slidenum">
              <a:rPr lang="en-US" smtClean="0"/>
              <a:t>‹#›</a:t>
            </a:fld>
            <a:endParaRPr lang="en-US"/>
          </a:p>
        </p:txBody>
      </p:sp>
    </p:spTree>
    <p:extLst>
      <p:ext uri="{BB962C8B-B14F-4D97-AF65-F5344CB8AC3E}">
        <p14:creationId xmlns:p14="http://schemas.microsoft.com/office/powerpoint/2010/main" val="3380255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77B9A-5601-EC12-A10D-BF73FFB50C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099FBB-D619-571A-4F65-8AC7E31EC9A4}"/>
              </a:ext>
            </a:extLst>
          </p:cNvPr>
          <p:cNvSpPr>
            <a:spLocks noGrp="1"/>
          </p:cNvSpPr>
          <p:nvPr>
            <p:ph type="dt" sz="half" idx="10"/>
          </p:nvPr>
        </p:nvSpPr>
        <p:spPr/>
        <p:txBody>
          <a:bodyPr/>
          <a:lstStyle/>
          <a:p>
            <a:fld id="{CB59C898-63FE-8145-B118-F15ACAC76C5C}" type="datetimeFigureOut">
              <a:rPr lang="en-US" smtClean="0"/>
              <a:t>2/14/25</a:t>
            </a:fld>
            <a:endParaRPr lang="en-US"/>
          </a:p>
        </p:txBody>
      </p:sp>
      <p:sp>
        <p:nvSpPr>
          <p:cNvPr id="4" name="Footer Placeholder 3">
            <a:extLst>
              <a:ext uri="{FF2B5EF4-FFF2-40B4-BE49-F238E27FC236}">
                <a16:creationId xmlns:a16="http://schemas.microsoft.com/office/drawing/2014/main" id="{6280F575-1EF4-4A47-3D74-8C213E677D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AF1893-61CE-82B9-9A74-18252E7297BF}"/>
              </a:ext>
            </a:extLst>
          </p:cNvPr>
          <p:cNvSpPr>
            <a:spLocks noGrp="1"/>
          </p:cNvSpPr>
          <p:nvPr>
            <p:ph type="sldNum" sz="quarter" idx="12"/>
          </p:nvPr>
        </p:nvSpPr>
        <p:spPr/>
        <p:txBody>
          <a:bodyPr/>
          <a:lstStyle/>
          <a:p>
            <a:fld id="{CEDC95B6-AA33-0D40-B5DD-E983BC9DF17B}" type="slidenum">
              <a:rPr lang="en-US" smtClean="0"/>
              <a:t>‹#›</a:t>
            </a:fld>
            <a:endParaRPr lang="en-US"/>
          </a:p>
        </p:txBody>
      </p:sp>
    </p:spTree>
    <p:extLst>
      <p:ext uri="{BB962C8B-B14F-4D97-AF65-F5344CB8AC3E}">
        <p14:creationId xmlns:p14="http://schemas.microsoft.com/office/powerpoint/2010/main" val="2840404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708ECF-8067-F5D0-C1E3-FE891728C15C}"/>
              </a:ext>
            </a:extLst>
          </p:cNvPr>
          <p:cNvSpPr>
            <a:spLocks noGrp="1"/>
          </p:cNvSpPr>
          <p:nvPr>
            <p:ph type="dt" sz="half" idx="10"/>
          </p:nvPr>
        </p:nvSpPr>
        <p:spPr/>
        <p:txBody>
          <a:bodyPr/>
          <a:lstStyle/>
          <a:p>
            <a:fld id="{CB59C898-63FE-8145-B118-F15ACAC76C5C}" type="datetimeFigureOut">
              <a:rPr lang="en-US" smtClean="0"/>
              <a:t>2/14/25</a:t>
            </a:fld>
            <a:endParaRPr lang="en-US"/>
          </a:p>
        </p:txBody>
      </p:sp>
      <p:sp>
        <p:nvSpPr>
          <p:cNvPr id="3" name="Footer Placeholder 2">
            <a:extLst>
              <a:ext uri="{FF2B5EF4-FFF2-40B4-BE49-F238E27FC236}">
                <a16:creationId xmlns:a16="http://schemas.microsoft.com/office/drawing/2014/main" id="{B6943347-9B4B-A432-DAC0-19A1AEF75B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F1C2CD-39D3-D428-1BA1-72EE4B429EC5}"/>
              </a:ext>
            </a:extLst>
          </p:cNvPr>
          <p:cNvSpPr>
            <a:spLocks noGrp="1"/>
          </p:cNvSpPr>
          <p:nvPr>
            <p:ph type="sldNum" sz="quarter" idx="12"/>
          </p:nvPr>
        </p:nvSpPr>
        <p:spPr/>
        <p:txBody>
          <a:bodyPr/>
          <a:lstStyle/>
          <a:p>
            <a:fld id="{CEDC95B6-AA33-0D40-B5DD-E983BC9DF17B}" type="slidenum">
              <a:rPr lang="en-US" smtClean="0"/>
              <a:t>‹#›</a:t>
            </a:fld>
            <a:endParaRPr lang="en-US"/>
          </a:p>
        </p:txBody>
      </p:sp>
    </p:spTree>
    <p:extLst>
      <p:ext uri="{BB962C8B-B14F-4D97-AF65-F5344CB8AC3E}">
        <p14:creationId xmlns:p14="http://schemas.microsoft.com/office/powerpoint/2010/main" val="142616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A36AE-85CF-746D-082E-ED48669B71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9E46B9-03FE-3822-D375-9E7E834A9B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9ADB2B-C18D-D609-34F4-3FBAED23E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E23FDD-FFF6-B8E4-447C-ADAB12E074CC}"/>
              </a:ext>
            </a:extLst>
          </p:cNvPr>
          <p:cNvSpPr>
            <a:spLocks noGrp="1"/>
          </p:cNvSpPr>
          <p:nvPr>
            <p:ph type="dt" sz="half" idx="10"/>
          </p:nvPr>
        </p:nvSpPr>
        <p:spPr/>
        <p:txBody>
          <a:bodyPr/>
          <a:lstStyle/>
          <a:p>
            <a:fld id="{CB59C898-63FE-8145-B118-F15ACAC76C5C}" type="datetimeFigureOut">
              <a:rPr lang="en-US" smtClean="0"/>
              <a:t>2/14/25</a:t>
            </a:fld>
            <a:endParaRPr lang="en-US"/>
          </a:p>
        </p:txBody>
      </p:sp>
      <p:sp>
        <p:nvSpPr>
          <p:cNvPr id="6" name="Footer Placeholder 5">
            <a:extLst>
              <a:ext uri="{FF2B5EF4-FFF2-40B4-BE49-F238E27FC236}">
                <a16:creationId xmlns:a16="http://schemas.microsoft.com/office/drawing/2014/main" id="{657DA90E-6DDF-ED9C-4E56-2C095FADCD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263D09-2490-983C-2CF5-63CE62093E9E}"/>
              </a:ext>
            </a:extLst>
          </p:cNvPr>
          <p:cNvSpPr>
            <a:spLocks noGrp="1"/>
          </p:cNvSpPr>
          <p:nvPr>
            <p:ph type="sldNum" sz="quarter" idx="12"/>
          </p:nvPr>
        </p:nvSpPr>
        <p:spPr/>
        <p:txBody>
          <a:bodyPr/>
          <a:lstStyle/>
          <a:p>
            <a:fld id="{CEDC95B6-AA33-0D40-B5DD-E983BC9DF17B}" type="slidenum">
              <a:rPr lang="en-US" smtClean="0"/>
              <a:t>‹#›</a:t>
            </a:fld>
            <a:endParaRPr lang="en-US"/>
          </a:p>
        </p:txBody>
      </p:sp>
    </p:spTree>
    <p:extLst>
      <p:ext uri="{BB962C8B-B14F-4D97-AF65-F5344CB8AC3E}">
        <p14:creationId xmlns:p14="http://schemas.microsoft.com/office/powerpoint/2010/main" val="2256541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18C4B-9C37-7A70-A5F2-820E73E845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404964-C98E-52D7-D913-A92B6D5BF3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3BC467-F494-506E-79E2-24C6F66E8D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5A3049-1D55-FFA3-5F96-A18D5ECDCB3F}"/>
              </a:ext>
            </a:extLst>
          </p:cNvPr>
          <p:cNvSpPr>
            <a:spLocks noGrp="1"/>
          </p:cNvSpPr>
          <p:nvPr>
            <p:ph type="dt" sz="half" idx="10"/>
          </p:nvPr>
        </p:nvSpPr>
        <p:spPr/>
        <p:txBody>
          <a:bodyPr/>
          <a:lstStyle/>
          <a:p>
            <a:fld id="{CB59C898-63FE-8145-B118-F15ACAC76C5C}" type="datetimeFigureOut">
              <a:rPr lang="en-US" smtClean="0"/>
              <a:t>2/14/25</a:t>
            </a:fld>
            <a:endParaRPr lang="en-US"/>
          </a:p>
        </p:txBody>
      </p:sp>
      <p:sp>
        <p:nvSpPr>
          <p:cNvPr id="6" name="Footer Placeholder 5">
            <a:extLst>
              <a:ext uri="{FF2B5EF4-FFF2-40B4-BE49-F238E27FC236}">
                <a16:creationId xmlns:a16="http://schemas.microsoft.com/office/drawing/2014/main" id="{BB5D477E-A7DC-4A17-F7B6-94B19FF44A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AC01A1-DEB3-A781-5466-904F3C36900E}"/>
              </a:ext>
            </a:extLst>
          </p:cNvPr>
          <p:cNvSpPr>
            <a:spLocks noGrp="1"/>
          </p:cNvSpPr>
          <p:nvPr>
            <p:ph type="sldNum" sz="quarter" idx="12"/>
          </p:nvPr>
        </p:nvSpPr>
        <p:spPr/>
        <p:txBody>
          <a:bodyPr/>
          <a:lstStyle/>
          <a:p>
            <a:fld id="{CEDC95B6-AA33-0D40-B5DD-E983BC9DF17B}" type="slidenum">
              <a:rPr lang="en-US" smtClean="0"/>
              <a:t>‹#›</a:t>
            </a:fld>
            <a:endParaRPr lang="en-US"/>
          </a:p>
        </p:txBody>
      </p:sp>
    </p:spTree>
    <p:extLst>
      <p:ext uri="{BB962C8B-B14F-4D97-AF65-F5344CB8AC3E}">
        <p14:creationId xmlns:p14="http://schemas.microsoft.com/office/powerpoint/2010/main" val="2054122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C1D803-0D7A-8C4F-8B9C-AF0ADBB3EA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033AFF-1667-9D37-B919-F48BAAABD5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FBD02B-8E99-8F10-A8EB-08E855FABF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B59C898-63FE-8145-B118-F15ACAC76C5C}" type="datetimeFigureOut">
              <a:rPr lang="en-US" smtClean="0"/>
              <a:t>2/14/25</a:t>
            </a:fld>
            <a:endParaRPr lang="en-US"/>
          </a:p>
        </p:txBody>
      </p:sp>
      <p:sp>
        <p:nvSpPr>
          <p:cNvPr id="5" name="Footer Placeholder 4">
            <a:extLst>
              <a:ext uri="{FF2B5EF4-FFF2-40B4-BE49-F238E27FC236}">
                <a16:creationId xmlns:a16="http://schemas.microsoft.com/office/drawing/2014/main" id="{F6393904-ADAE-7CE6-C198-8FE6DB0E8E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EFDCB60-7AD2-75AC-1CFC-ABAB5EE190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EDC95B6-AA33-0D40-B5DD-E983BC9DF17B}" type="slidenum">
              <a:rPr lang="en-US" smtClean="0"/>
              <a:t>‹#›</a:t>
            </a:fld>
            <a:endParaRPr lang="en-US"/>
          </a:p>
        </p:txBody>
      </p:sp>
    </p:spTree>
    <p:extLst>
      <p:ext uri="{BB962C8B-B14F-4D97-AF65-F5344CB8AC3E}">
        <p14:creationId xmlns:p14="http://schemas.microsoft.com/office/powerpoint/2010/main" val="3680293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B59409D-7CE5-3656-6B3B-4852D42C9EBF}"/>
              </a:ext>
            </a:extLst>
          </p:cNvPr>
          <p:cNvSpPr>
            <a:spLocks noGrp="1"/>
          </p:cNvSpPr>
          <p:nvPr>
            <p:ph type="ctrTitle"/>
          </p:nvPr>
        </p:nvSpPr>
        <p:spPr>
          <a:xfrm>
            <a:off x="773408" y="992094"/>
            <a:ext cx="3616913" cy="2795160"/>
          </a:xfrm>
        </p:spPr>
        <p:txBody>
          <a:bodyPr>
            <a:normAutofit/>
          </a:bodyPr>
          <a:lstStyle/>
          <a:p>
            <a:r>
              <a:rPr lang="en-US" sz="4400" dirty="0"/>
              <a:t>Breaking into ML Research</a:t>
            </a:r>
          </a:p>
        </p:txBody>
      </p:sp>
      <p:sp>
        <p:nvSpPr>
          <p:cNvPr id="3" name="Subtitle 2">
            <a:extLst>
              <a:ext uri="{FF2B5EF4-FFF2-40B4-BE49-F238E27FC236}">
                <a16:creationId xmlns:a16="http://schemas.microsoft.com/office/drawing/2014/main" id="{E414BEF3-B7A4-4C93-E436-9AC85B0C0089}"/>
              </a:ext>
            </a:extLst>
          </p:cNvPr>
          <p:cNvSpPr>
            <a:spLocks noGrp="1"/>
          </p:cNvSpPr>
          <p:nvPr>
            <p:ph type="subTitle" idx="1"/>
          </p:nvPr>
        </p:nvSpPr>
        <p:spPr>
          <a:xfrm>
            <a:off x="996287" y="4121253"/>
            <a:ext cx="3125337" cy="1136843"/>
          </a:xfrm>
        </p:spPr>
        <p:txBody>
          <a:bodyPr>
            <a:normAutofit/>
          </a:bodyPr>
          <a:lstStyle/>
          <a:p>
            <a:r>
              <a:rPr lang="en-US" sz="1800" dirty="0"/>
              <a:t>Maxwell Jones</a:t>
            </a:r>
          </a:p>
        </p:txBody>
      </p:sp>
      <p:pic>
        <p:nvPicPr>
          <p:cNvPr id="4" name="Picture 3">
            <a:extLst>
              <a:ext uri="{FF2B5EF4-FFF2-40B4-BE49-F238E27FC236}">
                <a16:creationId xmlns:a16="http://schemas.microsoft.com/office/drawing/2014/main" id="{D4B10EAA-9A82-A25C-91D6-F55B8F48B456}"/>
              </a:ext>
            </a:extLst>
          </p:cNvPr>
          <p:cNvPicPr>
            <a:picLocks noChangeAspect="1"/>
          </p:cNvPicPr>
          <p:nvPr/>
        </p:nvPicPr>
        <p:blipFill>
          <a:blip r:embed="rId3"/>
          <a:srcRect r="68" b="4034"/>
          <a:stretch/>
        </p:blipFill>
        <p:spPr>
          <a:xfrm>
            <a:off x="5914801" y="578738"/>
            <a:ext cx="5670549" cy="5670549"/>
          </a:xfrm>
          <a:prstGeom prst="rect">
            <a:avLst/>
          </a:prstGeom>
        </p:spPr>
      </p:pic>
      <p:sp>
        <p:nvSpPr>
          <p:cNvPr id="5" name="TextBox 4">
            <a:extLst>
              <a:ext uri="{FF2B5EF4-FFF2-40B4-BE49-F238E27FC236}">
                <a16:creationId xmlns:a16="http://schemas.microsoft.com/office/drawing/2014/main" id="{9872E609-0373-AE4F-EC41-B370494069CD}"/>
              </a:ext>
            </a:extLst>
          </p:cNvPr>
          <p:cNvSpPr txBox="1"/>
          <p:nvPr/>
        </p:nvSpPr>
        <p:spPr>
          <a:xfrm>
            <a:off x="9994937" y="6249287"/>
            <a:ext cx="1703128" cy="246221"/>
          </a:xfrm>
          <a:prstGeom prst="rect">
            <a:avLst/>
          </a:prstGeom>
          <a:noFill/>
        </p:spPr>
        <p:txBody>
          <a:bodyPr wrap="square">
            <a:spAutoFit/>
          </a:bodyPr>
          <a:lstStyle/>
          <a:p>
            <a:pPr algn="ctr"/>
            <a:r>
              <a:rPr lang="en-US" sz="1000" dirty="0"/>
              <a:t>Flux dev, Black Forest Labs</a:t>
            </a:r>
          </a:p>
        </p:txBody>
      </p:sp>
    </p:spTree>
    <p:extLst>
      <p:ext uri="{BB962C8B-B14F-4D97-AF65-F5344CB8AC3E}">
        <p14:creationId xmlns:p14="http://schemas.microsoft.com/office/powerpoint/2010/main" val="97879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12A88-C1B0-7ADE-6D94-CF2E84DA49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F473F6-A88E-80C3-1600-94DBD360744F}"/>
              </a:ext>
            </a:extLst>
          </p:cNvPr>
          <p:cNvSpPr>
            <a:spLocks noGrp="1"/>
          </p:cNvSpPr>
          <p:nvPr>
            <p:ph type="title"/>
          </p:nvPr>
        </p:nvSpPr>
        <p:spPr/>
        <p:txBody>
          <a:bodyPr/>
          <a:lstStyle/>
          <a:p>
            <a:r>
              <a:rPr lang="en-US" dirty="0"/>
              <a:t>What to look for in an initial project</a:t>
            </a:r>
          </a:p>
        </p:txBody>
      </p:sp>
      <p:sp>
        <p:nvSpPr>
          <p:cNvPr id="3" name="Content Placeholder 2">
            <a:extLst>
              <a:ext uri="{FF2B5EF4-FFF2-40B4-BE49-F238E27FC236}">
                <a16:creationId xmlns:a16="http://schemas.microsoft.com/office/drawing/2014/main" id="{0609FC1D-A00D-5C28-C8EC-7F46EED13237}"/>
              </a:ext>
            </a:extLst>
          </p:cNvPr>
          <p:cNvSpPr>
            <a:spLocks noGrp="1"/>
          </p:cNvSpPr>
          <p:nvPr>
            <p:ph idx="1"/>
          </p:nvPr>
        </p:nvSpPr>
        <p:spPr>
          <a:xfrm>
            <a:off x="838200" y="1825625"/>
            <a:ext cx="6885924" cy="4351338"/>
          </a:xfrm>
        </p:spPr>
        <p:txBody>
          <a:bodyPr>
            <a:normAutofit/>
          </a:bodyPr>
          <a:lstStyle/>
          <a:p>
            <a:r>
              <a:rPr lang="en-US" dirty="0"/>
              <a:t>Starting out, it’s good to generally have some research interests but don’t be too picky</a:t>
            </a:r>
          </a:p>
          <a:p>
            <a:pPr lvl="1"/>
            <a:r>
              <a:rPr lang="en-US" dirty="0"/>
              <a:t>Many people are working on lots of things, and you might not even know what you’ll end up liking</a:t>
            </a:r>
          </a:p>
          <a:p>
            <a:pPr lvl="1"/>
            <a:r>
              <a:rPr lang="en-US" dirty="0"/>
              <a:t>The people you initially want to work with may not even be looking for students</a:t>
            </a:r>
          </a:p>
        </p:txBody>
      </p:sp>
      <p:pic>
        <p:nvPicPr>
          <p:cNvPr id="3074" name="Picture 2" descr="249,300+ Person Thinking Stock Illustrations, Royalty-Free Vector Graphics  &amp; Clip Art - iStock | Thinking, Person thinking at desk, Thought bubble">
            <a:extLst>
              <a:ext uri="{FF2B5EF4-FFF2-40B4-BE49-F238E27FC236}">
                <a16:creationId xmlns:a16="http://schemas.microsoft.com/office/drawing/2014/main" id="{730609D4-C2BB-099F-B851-EEF498BAFF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60" r="7422"/>
          <a:stretch/>
        </p:blipFill>
        <p:spPr bwMode="auto">
          <a:xfrm>
            <a:off x="8110330" y="2406689"/>
            <a:ext cx="3907498" cy="34155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8D26838-5459-C0B3-2A3B-C4A5961D6641}"/>
              </a:ext>
            </a:extLst>
          </p:cNvPr>
          <p:cNvSpPr txBox="1"/>
          <p:nvPr/>
        </p:nvSpPr>
        <p:spPr>
          <a:xfrm>
            <a:off x="9774425" y="5770375"/>
            <a:ext cx="2941982" cy="215444"/>
          </a:xfrm>
          <a:prstGeom prst="rect">
            <a:avLst/>
          </a:prstGeom>
          <a:noFill/>
        </p:spPr>
        <p:txBody>
          <a:bodyPr wrap="square" rtlCol="0">
            <a:spAutoFit/>
          </a:bodyPr>
          <a:lstStyle/>
          <a:p>
            <a:r>
              <a:rPr lang="en-US" sz="800" dirty="0"/>
              <a:t>Image: </a:t>
            </a:r>
            <a:r>
              <a:rPr lang="en-US" sz="800" dirty="0" err="1"/>
              <a:t>istockphoto.com</a:t>
            </a:r>
            <a:endParaRPr lang="en-US" sz="800" dirty="0"/>
          </a:p>
        </p:txBody>
      </p:sp>
    </p:spTree>
    <p:extLst>
      <p:ext uri="{BB962C8B-B14F-4D97-AF65-F5344CB8AC3E}">
        <p14:creationId xmlns:p14="http://schemas.microsoft.com/office/powerpoint/2010/main" val="1432336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F3DD9-17BB-02D6-6819-551AC57AD2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7C5F5E-9317-2CD0-BDFE-69A24B08F673}"/>
              </a:ext>
            </a:extLst>
          </p:cNvPr>
          <p:cNvSpPr>
            <a:spLocks noGrp="1"/>
          </p:cNvSpPr>
          <p:nvPr>
            <p:ph type="title"/>
          </p:nvPr>
        </p:nvSpPr>
        <p:spPr/>
        <p:txBody>
          <a:bodyPr/>
          <a:lstStyle/>
          <a:p>
            <a:r>
              <a:rPr lang="en-US" dirty="0"/>
              <a:t>What to look for in an initial project</a:t>
            </a:r>
          </a:p>
        </p:txBody>
      </p:sp>
      <p:sp>
        <p:nvSpPr>
          <p:cNvPr id="3" name="Content Placeholder 2">
            <a:extLst>
              <a:ext uri="{FF2B5EF4-FFF2-40B4-BE49-F238E27FC236}">
                <a16:creationId xmlns:a16="http://schemas.microsoft.com/office/drawing/2014/main" id="{4046F78F-F881-2E37-7D90-6C4EC8C1B11A}"/>
              </a:ext>
            </a:extLst>
          </p:cNvPr>
          <p:cNvSpPr>
            <a:spLocks noGrp="1"/>
          </p:cNvSpPr>
          <p:nvPr>
            <p:ph idx="1"/>
          </p:nvPr>
        </p:nvSpPr>
        <p:spPr>
          <a:xfrm>
            <a:off x="838200" y="1825625"/>
            <a:ext cx="6885924" cy="4351338"/>
          </a:xfrm>
        </p:spPr>
        <p:txBody>
          <a:bodyPr>
            <a:normAutofit/>
          </a:bodyPr>
          <a:lstStyle/>
          <a:p>
            <a:r>
              <a:rPr lang="en-US" dirty="0"/>
              <a:t>Starting out, it’s good to generally have some research interests but don’t be too picky</a:t>
            </a:r>
          </a:p>
          <a:p>
            <a:pPr lvl="1"/>
            <a:r>
              <a:rPr lang="en-US" dirty="0"/>
              <a:t>Many people are working on lots of things, and you might not even know what you’ll end up liking</a:t>
            </a:r>
          </a:p>
          <a:p>
            <a:pPr lvl="1"/>
            <a:r>
              <a:rPr lang="en-US" dirty="0"/>
              <a:t>The people you initially want to work with may not even be looking for students</a:t>
            </a:r>
          </a:p>
          <a:p>
            <a:r>
              <a:rPr lang="en-US" dirty="0"/>
              <a:t>More important than any exact research fit is </a:t>
            </a:r>
            <a:r>
              <a:rPr lang="en-US" b="1" dirty="0"/>
              <a:t>finding an advisor/PhD student that is invested in your success</a:t>
            </a:r>
            <a:endParaRPr lang="en-US" dirty="0"/>
          </a:p>
        </p:txBody>
      </p:sp>
      <p:pic>
        <p:nvPicPr>
          <p:cNvPr id="12290" name="Picture 2" descr="How to mentor ethically">
            <a:extLst>
              <a:ext uri="{FF2B5EF4-FFF2-40B4-BE49-F238E27FC236}">
                <a16:creationId xmlns:a16="http://schemas.microsoft.com/office/drawing/2014/main" id="{860F45B3-AA21-223D-6AEA-5DAAD8BB4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5761" y="3487216"/>
            <a:ext cx="3435384" cy="17641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27360CA-2FC2-A8E7-37EE-E406C938EA94}"/>
              </a:ext>
            </a:extLst>
          </p:cNvPr>
          <p:cNvSpPr txBox="1"/>
          <p:nvPr/>
        </p:nvSpPr>
        <p:spPr>
          <a:xfrm>
            <a:off x="8455761" y="5254462"/>
            <a:ext cx="3306890" cy="246221"/>
          </a:xfrm>
          <a:prstGeom prst="rect">
            <a:avLst/>
          </a:prstGeom>
          <a:noFill/>
        </p:spPr>
        <p:txBody>
          <a:bodyPr wrap="square">
            <a:spAutoFit/>
          </a:bodyPr>
          <a:lstStyle/>
          <a:p>
            <a:r>
              <a:rPr lang="en-US" sz="1000" dirty="0"/>
              <a:t>https://</a:t>
            </a:r>
            <a:r>
              <a:rPr lang="en-US" sz="1000" dirty="0" err="1"/>
              <a:t>www.apa.org</a:t>
            </a:r>
            <a:r>
              <a:rPr lang="en-US" sz="1000" dirty="0"/>
              <a:t>/monitor/2019/04/mentor-ethically</a:t>
            </a:r>
          </a:p>
        </p:txBody>
      </p:sp>
    </p:spTree>
    <p:extLst>
      <p:ext uri="{BB962C8B-B14F-4D97-AF65-F5344CB8AC3E}">
        <p14:creationId xmlns:p14="http://schemas.microsoft.com/office/powerpoint/2010/main" val="3483292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5D9A96-82F6-93F9-C9A1-94F53BCBD442}"/>
            </a:ext>
          </a:extLst>
        </p:cNvPr>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Freeform: Shape 2056">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ABC05C0-47D1-145E-7A72-6749EA58028F}"/>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dirty="0">
                <a:solidFill>
                  <a:schemeClr val="tx1"/>
                </a:solidFill>
                <a:latin typeface="+mj-lt"/>
                <a:ea typeface="+mj-ea"/>
                <a:cs typeface="+mj-cs"/>
              </a:rPr>
              <a:t>Connecting with Possible Advisors</a:t>
            </a:r>
          </a:p>
        </p:txBody>
      </p:sp>
      <p:pic>
        <p:nvPicPr>
          <p:cNvPr id="13314" name="Picture 2" descr="A cartoon-style illustration of a young Black researcher sitting at a desk, looking frustrated as he sends out many emails on his laptop. His face shows disappointment as he waits for responses. The laptop screen glows, illuminating his face, while stacks of research papers and books clutter his workspace. The background features bookshelves and scientific posters, suggesting an academic setting. The overall mood conveys determination mixed with frustration in a colorful and expressive cartoon style. No text is present in the image.">
            <a:extLst>
              <a:ext uri="{FF2B5EF4-FFF2-40B4-BE49-F238E27FC236}">
                <a16:creationId xmlns:a16="http://schemas.microsoft.com/office/drawing/2014/main" id="{5E5EB899-0039-0162-C2BF-12902C42B6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4295" y="692898"/>
            <a:ext cx="4995097" cy="49950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285FEDB-42D8-034E-8BC1-3F0C85B73923}"/>
              </a:ext>
            </a:extLst>
          </p:cNvPr>
          <p:cNvSpPr txBox="1"/>
          <p:nvPr/>
        </p:nvSpPr>
        <p:spPr>
          <a:xfrm>
            <a:off x="7378398" y="5687995"/>
            <a:ext cx="3306890" cy="246221"/>
          </a:xfrm>
          <a:prstGeom prst="rect">
            <a:avLst/>
          </a:prstGeom>
          <a:noFill/>
        </p:spPr>
        <p:txBody>
          <a:bodyPr wrap="square">
            <a:spAutoFit/>
          </a:bodyPr>
          <a:lstStyle/>
          <a:p>
            <a:pPr algn="ctr"/>
            <a:r>
              <a:rPr lang="en-US" sz="1000" dirty="0"/>
              <a:t>Dall-E, OpenAI</a:t>
            </a:r>
          </a:p>
        </p:txBody>
      </p:sp>
    </p:spTree>
    <p:extLst>
      <p:ext uri="{BB962C8B-B14F-4D97-AF65-F5344CB8AC3E}">
        <p14:creationId xmlns:p14="http://schemas.microsoft.com/office/powerpoint/2010/main" val="1308404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5DBC1-CBEA-19CF-3614-3CA8F99EF342}"/>
              </a:ext>
            </a:extLst>
          </p:cNvPr>
          <p:cNvSpPr>
            <a:spLocks noGrp="1"/>
          </p:cNvSpPr>
          <p:nvPr>
            <p:ph type="title"/>
          </p:nvPr>
        </p:nvSpPr>
        <p:spPr/>
        <p:txBody>
          <a:bodyPr/>
          <a:lstStyle/>
          <a:p>
            <a:r>
              <a:rPr lang="en-US" dirty="0"/>
              <a:t>Connecting with Possible Advisors</a:t>
            </a:r>
          </a:p>
        </p:txBody>
      </p:sp>
      <p:sp>
        <p:nvSpPr>
          <p:cNvPr id="3" name="Content Placeholder 2">
            <a:extLst>
              <a:ext uri="{FF2B5EF4-FFF2-40B4-BE49-F238E27FC236}">
                <a16:creationId xmlns:a16="http://schemas.microsoft.com/office/drawing/2014/main" id="{E777750D-89A4-3B6F-FDC7-706D6D6B654F}"/>
              </a:ext>
            </a:extLst>
          </p:cNvPr>
          <p:cNvSpPr>
            <a:spLocks noGrp="1"/>
          </p:cNvSpPr>
          <p:nvPr>
            <p:ph idx="1"/>
          </p:nvPr>
        </p:nvSpPr>
        <p:spPr/>
        <p:txBody>
          <a:bodyPr>
            <a:normAutofit/>
          </a:bodyPr>
          <a:lstStyle/>
          <a:p>
            <a:r>
              <a:rPr lang="en-US" dirty="0"/>
              <a:t>Talking to professors whose classes you are taking (ex. My first research project)</a:t>
            </a:r>
          </a:p>
        </p:txBody>
      </p:sp>
      <p:pic>
        <p:nvPicPr>
          <p:cNvPr id="5" name="Picture 4" descr="A close-up of a diagram&#10;&#10;Description automatically generated">
            <a:extLst>
              <a:ext uri="{FF2B5EF4-FFF2-40B4-BE49-F238E27FC236}">
                <a16:creationId xmlns:a16="http://schemas.microsoft.com/office/drawing/2014/main" id="{1A7FF378-951C-3CC2-3136-45ECB60F46D8}"/>
              </a:ext>
            </a:extLst>
          </p:cNvPr>
          <p:cNvPicPr>
            <a:picLocks noChangeAspect="1"/>
          </p:cNvPicPr>
          <p:nvPr/>
        </p:nvPicPr>
        <p:blipFill>
          <a:blip r:embed="rId3"/>
          <a:stretch>
            <a:fillRect/>
          </a:stretch>
        </p:blipFill>
        <p:spPr>
          <a:xfrm>
            <a:off x="53206" y="4086132"/>
            <a:ext cx="6134652" cy="1512509"/>
          </a:xfrm>
          <a:prstGeom prst="rect">
            <a:avLst/>
          </a:prstGeom>
        </p:spPr>
      </p:pic>
      <p:pic>
        <p:nvPicPr>
          <p:cNvPr id="7" name="Picture 6" descr="A close-up of a sign&#10;&#10;Description automatically generated">
            <a:extLst>
              <a:ext uri="{FF2B5EF4-FFF2-40B4-BE49-F238E27FC236}">
                <a16:creationId xmlns:a16="http://schemas.microsoft.com/office/drawing/2014/main" id="{2DB43F9C-EDA0-39F4-155E-C9ACBBF20B04}"/>
              </a:ext>
            </a:extLst>
          </p:cNvPr>
          <p:cNvPicPr>
            <a:picLocks noChangeAspect="1"/>
          </p:cNvPicPr>
          <p:nvPr/>
        </p:nvPicPr>
        <p:blipFill>
          <a:blip r:embed="rId4"/>
          <a:stretch>
            <a:fillRect/>
          </a:stretch>
        </p:blipFill>
        <p:spPr>
          <a:xfrm>
            <a:off x="1152939" y="5467056"/>
            <a:ext cx="6749932" cy="1419813"/>
          </a:xfrm>
          <a:prstGeom prst="rect">
            <a:avLst/>
          </a:prstGeom>
        </p:spPr>
      </p:pic>
      <p:pic>
        <p:nvPicPr>
          <p:cNvPr id="9" name="Picture 8" descr="A person drawing a figure&#10;&#10;Description automatically generated with medium confidence">
            <a:extLst>
              <a:ext uri="{FF2B5EF4-FFF2-40B4-BE49-F238E27FC236}">
                <a16:creationId xmlns:a16="http://schemas.microsoft.com/office/drawing/2014/main" id="{BCDDE330-29C9-A377-6EAD-8518D12873F1}"/>
              </a:ext>
            </a:extLst>
          </p:cNvPr>
          <p:cNvPicPr>
            <a:picLocks noChangeAspect="1"/>
          </p:cNvPicPr>
          <p:nvPr/>
        </p:nvPicPr>
        <p:blipFill>
          <a:blip r:embed="rId5"/>
          <a:stretch>
            <a:fillRect/>
          </a:stretch>
        </p:blipFill>
        <p:spPr>
          <a:xfrm>
            <a:off x="6972852" y="4885383"/>
            <a:ext cx="4782339" cy="1426517"/>
          </a:xfrm>
          <a:prstGeom prst="rect">
            <a:avLst/>
          </a:prstGeom>
        </p:spPr>
      </p:pic>
    </p:spTree>
    <p:extLst>
      <p:ext uri="{BB962C8B-B14F-4D97-AF65-F5344CB8AC3E}">
        <p14:creationId xmlns:p14="http://schemas.microsoft.com/office/powerpoint/2010/main" val="1920603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DC05B-9FA8-CB7F-50C2-F4C80393EA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F7829D-AF3E-43F0-CCC2-C4AABC617857}"/>
              </a:ext>
            </a:extLst>
          </p:cNvPr>
          <p:cNvSpPr>
            <a:spLocks noGrp="1"/>
          </p:cNvSpPr>
          <p:nvPr>
            <p:ph type="title"/>
          </p:nvPr>
        </p:nvSpPr>
        <p:spPr/>
        <p:txBody>
          <a:bodyPr/>
          <a:lstStyle/>
          <a:p>
            <a:r>
              <a:rPr lang="en-US" dirty="0"/>
              <a:t>Connecting with Possible Advisors</a:t>
            </a:r>
          </a:p>
        </p:txBody>
      </p:sp>
      <p:sp>
        <p:nvSpPr>
          <p:cNvPr id="3" name="Content Placeholder 2">
            <a:extLst>
              <a:ext uri="{FF2B5EF4-FFF2-40B4-BE49-F238E27FC236}">
                <a16:creationId xmlns:a16="http://schemas.microsoft.com/office/drawing/2014/main" id="{BC37B3DA-1BEA-9CC3-E03F-94844CA8D2D7}"/>
              </a:ext>
            </a:extLst>
          </p:cNvPr>
          <p:cNvSpPr>
            <a:spLocks noGrp="1"/>
          </p:cNvSpPr>
          <p:nvPr>
            <p:ph idx="1"/>
          </p:nvPr>
        </p:nvSpPr>
        <p:spPr/>
        <p:txBody>
          <a:bodyPr>
            <a:normAutofit/>
          </a:bodyPr>
          <a:lstStyle/>
          <a:p>
            <a:r>
              <a:rPr lang="en-US" dirty="0"/>
              <a:t>Talking to professors whose classes you are taking</a:t>
            </a:r>
          </a:p>
          <a:p>
            <a:pPr lvl="1"/>
            <a:r>
              <a:rPr lang="en-US" dirty="0"/>
              <a:t>Doing well in the class can help you stand out</a:t>
            </a:r>
          </a:p>
          <a:p>
            <a:pPr lvl="1"/>
            <a:r>
              <a:rPr lang="en-US" dirty="0"/>
              <a:t>You can get face time with them during office hours/after class</a:t>
            </a:r>
          </a:p>
          <a:p>
            <a:pPr lvl="1"/>
            <a:r>
              <a:rPr lang="en-US" dirty="0"/>
              <a:t>Even if you don’t end up working with them, they can help refer you to other potential matches (and they can speak to how diligent you are as a student)</a:t>
            </a:r>
          </a:p>
        </p:txBody>
      </p:sp>
      <p:pic>
        <p:nvPicPr>
          <p:cNvPr id="5" name="Picture 4" descr="A close-up of a diagram&#10;&#10;Description automatically generated">
            <a:extLst>
              <a:ext uri="{FF2B5EF4-FFF2-40B4-BE49-F238E27FC236}">
                <a16:creationId xmlns:a16="http://schemas.microsoft.com/office/drawing/2014/main" id="{26EC60D1-070E-6F1A-FEF6-09456F22F881}"/>
              </a:ext>
            </a:extLst>
          </p:cNvPr>
          <p:cNvPicPr>
            <a:picLocks noChangeAspect="1"/>
          </p:cNvPicPr>
          <p:nvPr/>
        </p:nvPicPr>
        <p:blipFill>
          <a:blip r:embed="rId3"/>
          <a:stretch>
            <a:fillRect/>
          </a:stretch>
        </p:blipFill>
        <p:spPr>
          <a:xfrm>
            <a:off x="53206" y="4086132"/>
            <a:ext cx="6134652" cy="1512509"/>
          </a:xfrm>
          <a:prstGeom prst="rect">
            <a:avLst/>
          </a:prstGeom>
        </p:spPr>
      </p:pic>
      <p:pic>
        <p:nvPicPr>
          <p:cNvPr id="7" name="Picture 6" descr="A close-up of a sign&#10;&#10;Description automatically generated">
            <a:extLst>
              <a:ext uri="{FF2B5EF4-FFF2-40B4-BE49-F238E27FC236}">
                <a16:creationId xmlns:a16="http://schemas.microsoft.com/office/drawing/2014/main" id="{D975A643-A4E6-5A4E-A573-DD872471D31C}"/>
              </a:ext>
            </a:extLst>
          </p:cNvPr>
          <p:cNvPicPr>
            <a:picLocks noChangeAspect="1"/>
          </p:cNvPicPr>
          <p:nvPr/>
        </p:nvPicPr>
        <p:blipFill>
          <a:blip r:embed="rId4"/>
          <a:stretch>
            <a:fillRect/>
          </a:stretch>
        </p:blipFill>
        <p:spPr>
          <a:xfrm>
            <a:off x="1152939" y="5467056"/>
            <a:ext cx="6749932" cy="1419813"/>
          </a:xfrm>
          <a:prstGeom prst="rect">
            <a:avLst/>
          </a:prstGeom>
        </p:spPr>
      </p:pic>
      <p:pic>
        <p:nvPicPr>
          <p:cNvPr id="9" name="Picture 8" descr="A person drawing a figure&#10;&#10;Description automatically generated with medium confidence">
            <a:extLst>
              <a:ext uri="{FF2B5EF4-FFF2-40B4-BE49-F238E27FC236}">
                <a16:creationId xmlns:a16="http://schemas.microsoft.com/office/drawing/2014/main" id="{201CA1DE-4041-2AAA-BD97-3496E742C56E}"/>
              </a:ext>
            </a:extLst>
          </p:cNvPr>
          <p:cNvPicPr>
            <a:picLocks noChangeAspect="1"/>
          </p:cNvPicPr>
          <p:nvPr/>
        </p:nvPicPr>
        <p:blipFill>
          <a:blip r:embed="rId5"/>
          <a:stretch>
            <a:fillRect/>
          </a:stretch>
        </p:blipFill>
        <p:spPr>
          <a:xfrm>
            <a:off x="6972852" y="4885383"/>
            <a:ext cx="4782339" cy="1426517"/>
          </a:xfrm>
          <a:prstGeom prst="rect">
            <a:avLst/>
          </a:prstGeom>
        </p:spPr>
      </p:pic>
    </p:spTree>
    <p:extLst>
      <p:ext uri="{BB962C8B-B14F-4D97-AF65-F5344CB8AC3E}">
        <p14:creationId xmlns:p14="http://schemas.microsoft.com/office/powerpoint/2010/main" val="937980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3AEF8-9021-0919-D08E-C857E60A19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568F4E-CCD0-8683-7C3F-225629D21431}"/>
              </a:ext>
            </a:extLst>
          </p:cNvPr>
          <p:cNvSpPr>
            <a:spLocks noGrp="1"/>
          </p:cNvSpPr>
          <p:nvPr>
            <p:ph type="title"/>
          </p:nvPr>
        </p:nvSpPr>
        <p:spPr/>
        <p:txBody>
          <a:bodyPr/>
          <a:lstStyle/>
          <a:p>
            <a:r>
              <a:rPr lang="en-US" dirty="0"/>
              <a:t>Connecting with Possible Advisors</a:t>
            </a:r>
          </a:p>
        </p:txBody>
      </p:sp>
      <p:sp>
        <p:nvSpPr>
          <p:cNvPr id="3" name="Content Placeholder 2">
            <a:extLst>
              <a:ext uri="{FF2B5EF4-FFF2-40B4-BE49-F238E27FC236}">
                <a16:creationId xmlns:a16="http://schemas.microsoft.com/office/drawing/2014/main" id="{DB95643A-E8D0-847A-67FD-F9A270325AD5}"/>
              </a:ext>
            </a:extLst>
          </p:cNvPr>
          <p:cNvSpPr>
            <a:spLocks noGrp="1"/>
          </p:cNvSpPr>
          <p:nvPr>
            <p:ph idx="1"/>
          </p:nvPr>
        </p:nvSpPr>
        <p:spPr/>
        <p:txBody>
          <a:bodyPr>
            <a:normAutofit/>
          </a:bodyPr>
          <a:lstStyle/>
          <a:p>
            <a:r>
              <a:rPr lang="en-US" dirty="0"/>
              <a:t>Talking to professors whose classes you are taking</a:t>
            </a:r>
          </a:p>
          <a:p>
            <a:r>
              <a:rPr lang="en-US" dirty="0"/>
              <a:t>Asking your academic advisor to connect you with people (ex. My second research project)</a:t>
            </a:r>
          </a:p>
          <a:p>
            <a:pPr lvl="1"/>
            <a:r>
              <a:rPr lang="en-US" dirty="0"/>
              <a:t>Faculty may be more likely to respond to an email from faculty than an email from a student</a:t>
            </a:r>
          </a:p>
        </p:txBody>
      </p:sp>
      <p:pic>
        <p:nvPicPr>
          <p:cNvPr id="14338" name="Picture 2" descr="illustration of an advisor and student discussing course options">
            <a:extLst>
              <a:ext uri="{FF2B5EF4-FFF2-40B4-BE49-F238E27FC236}">
                <a16:creationId xmlns:a16="http://schemas.microsoft.com/office/drawing/2014/main" id="{C270401A-1884-F547-4E11-44CCF209F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362" y="3569726"/>
            <a:ext cx="3560811" cy="23738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03E0DC2-8FAC-73D2-76FE-FCF9A04FE1C7}"/>
              </a:ext>
            </a:extLst>
          </p:cNvPr>
          <p:cNvSpPr txBox="1"/>
          <p:nvPr/>
        </p:nvSpPr>
        <p:spPr>
          <a:xfrm>
            <a:off x="6846641" y="5943600"/>
            <a:ext cx="3504253" cy="261610"/>
          </a:xfrm>
          <a:prstGeom prst="rect">
            <a:avLst/>
          </a:prstGeom>
          <a:noFill/>
        </p:spPr>
        <p:txBody>
          <a:bodyPr wrap="square" rtlCol="0">
            <a:spAutoFit/>
          </a:bodyPr>
          <a:lstStyle/>
          <a:p>
            <a:pPr algn="ctr"/>
            <a:r>
              <a:rPr lang="en-US" sz="1050" dirty="0"/>
              <a:t>Kathleen Fu, in </a:t>
            </a:r>
            <a:r>
              <a:rPr lang="en-US" sz="1050" i="1" dirty="0"/>
              <a:t>The Chronicle</a:t>
            </a:r>
          </a:p>
        </p:txBody>
      </p:sp>
    </p:spTree>
    <p:extLst>
      <p:ext uri="{BB962C8B-B14F-4D97-AF65-F5344CB8AC3E}">
        <p14:creationId xmlns:p14="http://schemas.microsoft.com/office/powerpoint/2010/main" val="3996975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B4C03-DA25-5A04-6299-96A19ADBBD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C8A80E-BDC5-B099-3A6C-4CF0E91ACCD8}"/>
              </a:ext>
            </a:extLst>
          </p:cNvPr>
          <p:cNvSpPr>
            <a:spLocks noGrp="1"/>
          </p:cNvSpPr>
          <p:nvPr>
            <p:ph type="title"/>
          </p:nvPr>
        </p:nvSpPr>
        <p:spPr/>
        <p:txBody>
          <a:bodyPr/>
          <a:lstStyle/>
          <a:p>
            <a:r>
              <a:rPr lang="en-US" dirty="0"/>
              <a:t>Connecting with Possible Advisors</a:t>
            </a:r>
          </a:p>
        </p:txBody>
      </p:sp>
      <p:sp>
        <p:nvSpPr>
          <p:cNvPr id="3" name="Content Placeholder 2">
            <a:extLst>
              <a:ext uri="{FF2B5EF4-FFF2-40B4-BE49-F238E27FC236}">
                <a16:creationId xmlns:a16="http://schemas.microsoft.com/office/drawing/2014/main" id="{B3357685-F144-1D15-FC55-DAF8A3F9E6B1}"/>
              </a:ext>
            </a:extLst>
          </p:cNvPr>
          <p:cNvSpPr>
            <a:spLocks noGrp="1"/>
          </p:cNvSpPr>
          <p:nvPr>
            <p:ph idx="1"/>
          </p:nvPr>
        </p:nvSpPr>
        <p:spPr/>
        <p:txBody>
          <a:bodyPr>
            <a:normAutofit/>
          </a:bodyPr>
          <a:lstStyle/>
          <a:p>
            <a:r>
              <a:rPr lang="en-US" dirty="0"/>
              <a:t>Talking to professors whose classes you are taking</a:t>
            </a:r>
          </a:p>
          <a:p>
            <a:r>
              <a:rPr lang="en-US" dirty="0"/>
              <a:t>Asking your academic advisor to connect you with people</a:t>
            </a:r>
          </a:p>
          <a:p>
            <a:r>
              <a:rPr lang="en-US" dirty="0"/>
              <a:t>Asking friends that do research to connect you (ex. Many testimonies from undergrad friends)</a:t>
            </a:r>
          </a:p>
        </p:txBody>
      </p:sp>
      <p:pic>
        <p:nvPicPr>
          <p:cNvPr id="15362" name="Picture 2" descr="210+ Word Of Mouth Marketing Stock Illustrations, Royalty-Free Vector  Graphics &amp; Clip Art - iStock | Social media, Referral marketing, Whisper">
            <a:extLst>
              <a:ext uri="{FF2B5EF4-FFF2-40B4-BE49-F238E27FC236}">
                <a16:creationId xmlns:a16="http://schemas.microsoft.com/office/drawing/2014/main" id="{E713D1C1-7884-6F7D-E840-102A24E7C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8991" y="4105490"/>
            <a:ext cx="3024809" cy="2016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75A6683-BD24-FD65-6955-E2B971D73C69}"/>
              </a:ext>
            </a:extLst>
          </p:cNvPr>
          <p:cNvSpPr txBox="1"/>
          <p:nvPr/>
        </p:nvSpPr>
        <p:spPr>
          <a:xfrm>
            <a:off x="8924155" y="6090188"/>
            <a:ext cx="3504253" cy="261610"/>
          </a:xfrm>
          <a:prstGeom prst="rect">
            <a:avLst/>
          </a:prstGeom>
          <a:noFill/>
        </p:spPr>
        <p:txBody>
          <a:bodyPr wrap="square" rtlCol="0">
            <a:spAutoFit/>
          </a:bodyPr>
          <a:lstStyle/>
          <a:p>
            <a:pPr algn="ctr"/>
            <a:r>
              <a:rPr lang="en-US" sz="1050" dirty="0" err="1"/>
              <a:t>Istockphoto.com</a:t>
            </a:r>
            <a:endParaRPr lang="en-US" sz="1050" i="1" dirty="0"/>
          </a:p>
        </p:txBody>
      </p:sp>
    </p:spTree>
    <p:extLst>
      <p:ext uri="{BB962C8B-B14F-4D97-AF65-F5344CB8AC3E}">
        <p14:creationId xmlns:p14="http://schemas.microsoft.com/office/powerpoint/2010/main" val="70992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48420-B06B-EB26-8C48-66136F2650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C85927-C935-B1EA-B352-F9F40FACDE56}"/>
              </a:ext>
            </a:extLst>
          </p:cNvPr>
          <p:cNvSpPr>
            <a:spLocks noGrp="1"/>
          </p:cNvSpPr>
          <p:nvPr>
            <p:ph type="title"/>
          </p:nvPr>
        </p:nvSpPr>
        <p:spPr/>
        <p:txBody>
          <a:bodyPr/>
          <a:lstStyle/>
          <a:p>
            <a:r>
              <a:rPr lang="en-US" dirty="0"/>
              <a:t>Connecting with Possible Advisors</a:t>
            </a:r>
          </a:p>
        </p:txBody>
      </p:sp>
      <p:sp>
        <p:nvSpPr>
          <p:cNvPr id="3" name="Content Placeholder 2">
            <a:extLst>
              <a:ext uri="{FF2B5EF4-FFF2-40B4-BE49-F238E27FC236}">
                <a16:creationId xmlns:a16="http://schemas.microsoft.com/office/drawing/2014/main" id="{4D8DA116-97C9-F7FA-0460-595E874C4F79}"/>
              </a:ext>
            </a:extLst>
          </p:cNvPr>
          <p:cNvSpPr>
            <a:spLocks noGrp="1"/>
          </p:cNvSpPr>
          <p:nvPr>
            <p:ph idx="1"/>
          </p:nvPr>
        </p:nvSpPr>
        <p:spPr/>
        <p:txBody>
          <a:bodyPr>
            <a:normAutofit/>
          </a:bodyPr>
          <a:lstStyle/>
          <a:p>
            <a:r>
              <a:rPr lang="en-US" dirty="0"/>
              <a:t>Talking to professors whose classes you are taking</a:t>
            </a:r>
          </a:p>
          <a:p>
            <a:r>
              <a:rPr lang="en-US" dirty="0"/>
              <a:t>Asking your academic advisor to connect you with people</a:t>
            </a:r>
          </a:p>
          <a:p>
            <a:r>
              <a:rPr lang="en-US" dirty="0"/>
              <a:t>Asking friends that do research to connect you</a:t>
            </a:r>
          </a:p>
          <a:p>
            <a:r>
              <a:rPr lang="en-US" dirty="0"/>
              <a:t>Looking for Research Summer Programs (ex. Some members of our lab and friends)</a:t>
            </a:r>
          </a:p>
          <a:p>
            <a:pPr lvl="1"/>
            <a:r>
              <a:rPr lang="en-US" dirty="0"/>
              <a:t>CMU RISS, Berkely Data Science Discovery, </a:t>
            </a:r>
            <a:r>
              <a:rPr lang="en-US" dirty="0" err="1"/>
              <a:t>etc</a:t>
            </a:r>
            <a:endParaRPr lang="en-US" dirty="0"/>
          </a:p>
        </p:txBody>
      </p:sp>
      <p:pic>
        <p:nvPicPr>
          <p:cNvPr id="6" name="Picture 5" descr="A screenshot of a computer&#10;&#10;Description automatically generated">
            <a:extLst>
              <a:ext uri="{FF2B5EF4-FFF2-40B4-BE49-F238E27FC236}">
                <a16:creationId xmlns:a16="http://schemas.microsoft.com/office/drawing/2014/main" id="{C4B87422-2A80-0073-3749-BE1C3CE29946}"/>
              </a:ext>
            </a:extLst>
          </p:cNvPr>
          <p:cNvPicPr>
            <a:picLocks noChangeAspect="1"/>
          </p:cNvPicPr>
          <p:nvPr/>
        </p:nvPicPr>
        <p:blipFill>
          <a:blip r:embed="rId2"/>
          <a:stretch>
            <a:fillRect/>
          </a:stretch>
        </p:blipFill>
        <p:spPr>
          <a:xfrm>
            <a:off x="8045884" y="4255828"/>
            <a:ext cx="3812918" cy="2339277"/>
          </a:xfrm>
          <a:prstGeom prst="rect">
            <a:avLst/>
          </a:prstGeom>
        </p:spPr>
      </p:pic>
    </p:spTree>
    <p:extLst>
      <p:ext uri="{BB962C8B-B14F-4D97-AF65-F5344CB8AC3E}">
        <p14:creationId xmlns:p14="http://schemas.microsoft.com/office/powerpoint/2010/main" val="1835283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70806-47BF-E4F6-AC4B-AF3DA9A0AC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1A46F1-8E80-9D16-758B-1D5FE4EECDE8}"/>
              </a:ext>
            </a:extLst>
          </p:cNvPr>
          <p:cNvSpPr>
            <a:spLocks noGrp="1"/>
          </p:cNvSpPr>
          <p:nvPr>
            <p:ph type="title"/>
          </p:nvPr>
        </p:nvSpPr>
        <p:spPr/>
        <p:txBody>
          <a:bodyPr/>
          <a:lstStyle/>
          <a:p>
            <a:r>
              <a:rPr lang="en-US" dirty="0"/>
              <a:t>Connecting with Possible Advisors</a:t>
            </a:r>
          </a:p>
        </p:txBody>
      </p:sp>
      <p:sp>
        <p:nvSpPr>
          <p:cNvPr id="3" name="Content Placeholder 2">
            <a:extLst>
              <a:ext uri="{FF2B5EF4-FFF2-40B4-BE49-F238E27FC236}">
                <a16:creationId xmlns:a16="http://schemas.microsoft.com/office/drawing/2014/main" id="{B240A242-3982-6908-3B71-71BBFC2BBEE3}"/>
              </a:ext>
            </a:extLst>
          </p:cNvPr>
          <p:cNvSpPr>
            <a:spLocks noGrp="1"/>
          </p:cNvSpPr>
          <p:nvPr>
            <p:ph idx="1"/>
          </p:nvPr>
        </p:nvSpPr>
        <p:spPr/>
        <p:txBody>
          <a:bodyPr>
            <a:normAutofit fontScale="92500"/>
          </a:bodyPr>
          <a:lstStyle/>
          <a:p>
            <a:r>
              <a:rPr lang="en-US" dirty="0"/>
              <a:t>Talking to professors whose classes you are taking</a:t>
            </a:r>
          </a:p>
          <a:p>
            <a:r>
              <a:rPr lang="en-US" dirty="0"/>
              <a:t>Asking your academic advisor to connect you with people</a:t>
            </a:r>
          </a:p>
          <a:p>
            <a:r>
              <a:rPr lang="en-US" dirty="0"/>
              <a:t>Asking friends that do research to connect you</a:t>
            </a:r>
          </a:p>
          <a:p>
            <a:r>
              <a:rPr lang="en-US" dirty="0"/>
              <a:t>Looking for Research Summer Programs</a:t>
            </a:r>
          </a:p>
          <a:p>
            <a:r>
              <a:rPr lang="en-US" dirty="0"/>
              <a:t>Emailing people (very tedious and slightly soul crushing, but worth it)</a:t>
            </a:r>
          </a:p>
          <a:p>
            <a:pPr lvl="1"/>
            <a:r>
              <a:rPr lang="en-US" dirty="0"/>
              <a:t>Introduce yourself, short intro</a:t>
            </a:r>
          </a:p>
          <a:p>
            <a:pPr lvl="1"/>
            <a:r>
              <a:rPr lang="en-US" dirty="0"/>
              <a:t>Why you’re interested in the lab</a:t>
            </a:r>
          </a:p>
          <a:p>
            <a:pPr lvl="1"/>
            <a:r>
              <a:rPr lang="en-US" dirty="0"/>
              <a:t>Quick overview of relevant work (past GitHub projects or internships)</a:t>
            </a:r>
          </a:p>
          <a:p>
            <a:pPr lvl="1"/>
            <a:r>
              <a:rPr lang="en-US" dirty="0"/>
              <a:t>Provide resume + (transcript if comfortable)</a:t>
            </a:r>
          </a:p>
          <a:p>
            <a:pPr lvl="1"/>
            <a:r>
              <a:rPr lang="en-US" dirty="0"/>
              <a:t>Don’t ChatGPT or copy/paste an email (we know </a:t>
            </a:r>
            <a:r>
              <a:rPr lang="en-US" dirty="0">
                <a:sym typeface="Wingdings" pitchFamily="2" charset="2"/>
              </a:rPr>
              <a:t>)</a:t>
            </a:r>
            <a:endParaRPr lang="en-US" dirty="0"/>
          </a:p>
        </p:txBody>
      </p:sp>
    </p:spTree>
    <p:extLst>
      <p:ext uri="{BB962C8B-B14F-4D97-AF65-F5344CB8AC3E}">
        <p14:creationId xmlns:p14="http://schemas.microsoft.com/office/powerpoint/2010/main" val="545304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A51D-3D29-BFA5-E369-75775A137066}"/>
              </a:ext>
            </a:extLst>
          </p:cNvPr>
          <p:cNvSpPr>
            <a:spLocks noGrp="1"/>
          </p:cNvSpPr>
          <p:nvPr>
            <p:ph type="title"/>
          </p:nvPr>
        </p:nvSpPr>
        <p:spPr/>
        <p:txBody>
          <a:bodyPr/>
          <a:lstStyle/>
          <a:p>
            <a:r>
              <a:rPr lang="en-US" dirty="0"/>
              <a:t>Working Hard is Generally Valuable</a:t>
            </a:r>
          </a:p>
        </p:txBody>
      </p:sp>
      <p:sp>
        <p:nvSpPr>
          <p:cNvPr id="3" name="Content Placeholder 2">
            <a:extLst>
              <a:ext uri="{FF2B5EF4-FFF2-40B4-BE49-F238E27FC236}">
                <a16:creationId xmlns:a16="http://schemas.microsoft.com/office/drawing/2014/main" id="{7995A181-9C03-5CF5-9915-4094713DFE31}"/>
              </a:ext>
            </a:extLst>
          </p:cNvPr>
          <p:cNvSpPr>
            <a:spLocks noGrp="1"/>
          </p:cNvSpPr>
          <p:nvPr>
            <p:ph idx="1"/>
          </p:nvPr>
        </p:nvSpPr>
        <p:spPr/>
        <p:txBody>
          <a:bodyPr/>
          <a:lstStyle/>
          <a:p>
            <a:r>
              <a:rPr lang="en-US" dirty="0"/>
              <a:t>The better you do in key classes, the more a prof/advisor can give you a good reference</a:t>
            </a:r>
          </a:p>
          <a:p>
            <a:r>
              <a:rPr lang="en-US" dirty="0"/>
              <a:t>If you can do good projects, your friends can talk about how great you did</a:t>
            </a:r>
          </a:p>
          <a:p>
            <a:r>
              <a:rPr lang="en-US" dirty="0"/>
              <a:t>In general, putting out good work (even if it’s not exactly in the field you want) will pay dividends back</a:t>
            </a:r>
          </a:p>
        </p:txBody>
      </p:sp>
      <p:pic>
        <p:nvPicPr>
          <p:cNvPr id="1026" name="Picture 2" descr="Woman watering herself from can 2D character animation. Help yourself grow  flat cartoon 4K video, transparent alpha channel. Self improvement  practicing animated person on white background 41313426 Stock Video at  Vecteezy">
            <a:extLst>
              <a:ext uri="{FF2B5EF4-FFF2-40B4-BE49-F238E27FC236}">
                <a16:creationId xmlns:a16="http://schemas.microsoft.com/office/drawing/2014/main" id="{1D772E24-4804-9248-1751-BDF28BD43D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6716" y="4114968"/>
            <a:ext cx="4521200" cy="254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11ABF9-16F2-1C70-809F-CEB97C7AE7EB}"/>
              </a:ext>
            </a:extLst>
          </p:cNvPr>
          <p:cNvSpPr txBox="1"/>
          <p:nvPr/>
        </p:nvSpPr>
        <p:spPr>
          <a:xfrm>
            <a:off x="9884805" y="6492875"/>
            <a:ext cx="2307195" cy="276999"/>
          </a:xfrm>
          <a:prstGeom prst="rect">
            <a:avLst/>
          </a:prstGeom>
          <a:noFill/>
        </p:spPr>
        <p:txBody>
          <a:bodyPr wrap="square" rtlCol="0">
            <a:spAutoFit/>
          </a:bodyPr>
          <a:lstStyle/>
          <a:p>
            <a:r>
              <a:rPr lang="en-US" sz="1200" dirty="0" err="1"/>
              <a:t>Vecteezy.com</a:t>
            </a:r>
            <a:endParaRPr lang="en-US" sz="1200" dirty="0"/>
          </a:p>
        </p:txBody>
      </p:sp>
    </p:spTree>
    <p:extLst>
      <p:ext uri="{BB962C8B-B14F-4D97-AF65-F5344CB8AC3E}">
        <p14:creationId xmlns:p14="http://schemas.microsoft.com/office/powerpoint/2010/main" val="1247893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3EBA0-6B0E-C5B0-1F4F-E2C69A82B8BC}"/>
              </a:ext>
            </a:extLst>
          </p:cNvPr>
          <p:cNvSpPr>
            <a:spLocks noGrp="1"/>
          </p:cNvSpPr>
          <p:nvPr>
            <p:ph type="title"/>
          </p:nvPr>
        </p:nvSpPr>
        <p:spPr/>
        <p:txBody>
          <a:bodyPr/>
          <a:lstStyle/>
          <a:p>
            <a:r>
              <a:rPr lang="en-US" dirty="0"/>
              <a:t>Talk Overview</a:t>
            </a:r>
          </a:p>
        </p:txBody>
      </p:sp>
      <p:sp>
        <p:nvSpPr>
          <p:cNvPr id="3" name="Content Placeholder 2">
            <a:extLst>
              <a:ext uri="{FF2B5EF4-FFF2-40B4-BE49-F238E27FC236}">
                <a16:creationId xmlns:a16="http://schemas.microsoft.com/office/drawing/2014/main" id="{4DE93333-43BF-1310-837D-F6681CACCE99}"/>
              </a:ext>
            </a:extLst>
          </p:cNvPr>
          <p:cNvSpPr>
            <a:spLocks noGrp="1"/>
          </p:cNvSpPr>
          <p:nvPr>
            <p:ph idx="1"/>
          </p:nvPr>
        </p:nvSpPr>
        <p:spPr/>
        <p:txBody>
          <a:bodyPr/>
          <a:lstStyle/>
          <a:p>
            <a:r>
              <a:rPr lang="en-US" dirty="0"/>
              <a:t>Brief introduction of myself</a:t>
            </a:r>
          </a:p>
          <a:p>
            <a:r>
              <a:rPr lang="en-US" dirty="0"/>
              <a:t>“Breaking Into” machine learning research</a:t>
            </a:r>
          </a:p>
          <a:p>
            <a:pPr lvl="1"/>
            <a:r>
              <a:rPr lang="en-US" dirty="0"/>
              <a:t>What does success mean for an initial project</a:t>
            </a:r>
          </a:p>
          <a:p>
            <a:r>
              <a:rPr lang="en-US" dirty="0"/>
              <a:t>What kind of skills are useful to gain before starting research</a:t>
            </a:r>
          </a:p>
          <a:p>
            <a:r>
              <a:rPr lang="en-US" dirty="0"/>
              <a:t>Building good habits during an initial project(s)</a:t>
            </a:r>
          </a:p>
        </p:txBody>
      </p:sp>
    </p:spTree>
    <p:extLst>
      <p:ext uri="{BB962C8B-B14F-4D97-AF65-F5344CB8AC3E}">
        <p14:creationId xmlns:p14="http://schemas.microsoft.com/office/powerpoint/2010/main" val="3807515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07367E-1DF1-8CB4-262E-6F480DF5F417}"/>
            </a:ext>
          </a:extLst>
        </p:cNvPr>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1" name="Freeform: Shape 13320">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5FC086B-10EF-7476-2A38-B1B7859BBFA4}"/>
              </a:ext>
            </a:extLst>
          </p:cNvPr>
          <p:cNvSpPr>
            <a:spLocks noGrp="1"/>
          </p:cNvSpPr>
          <p:nvPr>
            <p:ph type="title"/>
          </p:nvPr>
        </p:nvSpPr>
        <p:spPr>
          <a:xfrm>
            <a:off x="198783" y="980735"/>
            <a:ext cx="4850296" cy="2795160"/>
          </a:xfrm>
        </p:spPr>
        <p:txBody>
          <a:bodyPr vert="horz" lIns="91440" tIns="45720" rIns="91440" bIns="45720" rtlCol="0" anchor="b">
            <a:normAutofit/>
          </a:bodyPr>
          <a:lstStyle/>
          <a:p>
            <a:pPr algn="ctr"/>
            <a:r>
              <a:rPr lang="en-US" kern="1200" dirty="0">
                <a:solidFill>
                  <a:schemeClr val="tx1"/>
                </a:solidFill>
                <a:latin typeface="+mj-lt"/>
                <a:ea typeface="+mj-ea"/>
                <a:cs typeface="+mj-cs"/>
              </a:rPr>
              <a:t>Preparing for Research and Defining Success</a:t>
            </a:r>
          </a:p>
        </p:txBody>
      </p:sp>
      <p:pic>
        <p:nvPicPr>
          <p:cNvPr id="18434" name="Picture 2" descr="A collection of my articles on the Deep Life — Deep Life Journey">
            <a:extLst>
              <a:ext uri="{FF2B5EF4-FFF2-40B4-BE49-F238E27FC236}">
                <a16:creationId xmlns:a16="http://schemas.microsoft.com/office/drawing/2014/main" id="{3324E930-115B-BCD9-E9E5-2632BA9E2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4720" y="980735"/>
            <a:ext cx="4288017" cy="42880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A2E346-569B-4B67-28E1-F5F4A21EA981}"/>
              </a:ext>
            </a:extLst>
          </p:cNvPr>
          <p:cNvSpPr txBox="1"/>
          <p:nvPr/>
        </p:nvSpPr>
        <p:spPr>
          <a:xfrm>
            <a:off x="10047041" y="5268752"/>
            <a:ext cx="1828800" cy="215444"/>
          </a:xfrm>
          <a:prstGeom prst="rect">
            <a:avLst/>
          </a:prstGeom>
          <a:noFill/>
        </p:spPr>
        <p:txBody>
          <a:bodyPr wrap="square">
            <a:spAutoFit/>
          </a:bodyPr>
          <a:lstStyle/>
          <a:p>
            <a:r>
              <a:rPr lang="en-US" sz="800" dirty="0"/>
              <a:t>https://</a:t>
            </a:r>
            <a:r>
              <a:rPr lang="en-US" sz="800" dirty="0" err="1"/>
              <a:t>www.deeplifejourney.com</a:t>
            </a:r>
            <a:r>
              <a:rPr lang="en-US" sz="800" dirty="0"/>
              <a:t>/</a:t>
            </a:r>
          </a:p>
        </p:txBody>
      </p:sp>
    </p:spTree>
    <p:extLst>
      <p:ext uri="{BB962C8B-B14F-4D97-AF65-F5344CB8AC3E}">
        <p14:creationId xmlns:p14="http://schemas.microsoft.com/office/powerpoint/2010/main" val="1490288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C55C8-56BE-7FB9-CE2C-F57911618B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BB8A58-E20D-74A6-5FD0-75B37044C734}"/>
              </a:ext>
            </a:extLst>
          </p:cNvPr>
          <p:cNvSpPr>
            <a:spLocks noGrp="1"/>
          </p:cNvSpPr>
          <p:nvPr>
            <p:ph type="title"/>
          </p:nvPr>
        </p:nvSpPr>
        <p:spPr/>
        <p:txBody>
          <a:bodyPr/>
          <a:lstStyle/>
          <a:p>
            <a:r>
              <a:rPr lang="en-US" dirty="0"/>
              <a:t>How to (prepare to) build good research habits</a:t>
            </a:r>
          </a:p>
        </p:txBody>
      </p:sp>
      <p:sp>
        <p:nvSpPr>
          <p:cNvPr id="3" name="Content Placeholder 2">
            <a:extLst>
              <a:ext uri="{FF2B5EF4-FFF2-40B4-BE49-F238E27FC236}">
                <a16:creationId xmlns:a16="http://schemas.microsoft.com/office/drawing/2014/main" id="{DEC54E1C-78F2-2B1C-615E-231212DD5F09}"/>
              </a:ext>
            </a:extLst>
          </p:cNvPr>
          <p:cNvSpPr>
            <a:spLocks noGrp="1"/>
          </p:cNvSpPr>
          <p:nvPr>
            <p:ph idx="1"/>
          </p:nvPr>
        </p:nvSpPr>
        <p:spPr>
          <a:xfrm>
            <a:off x="838201" y="1825625"/>
            <a:ext cx="7323246" cy="4351338"/>
          </a:xfrm>
        </p:spPr>
        <p:txBody>
          <a:bodyPr>
            <a:normAutofit/>
          </a:bodyPr>
          <a:lstStyle/>
          <a:p>
            <a:r>
              <a:rPr lang="en-US" dirty="0"/>
              <a:t>Make sure you have a strong fundamental understanding of the basics</a:t>
            </a:r>
          </a:p>
          <a:p>
            <a:pPr lvl="1"/>
            <a:r>
              <a:rPr lang="en-US" dirty="0"/>
              <a:t>Pay attention in Intro to ML (and other classes), since you’ll continuously need these skills</a:t>
            </a:r>
          </a:p>
          <a:p>
            <a:pPr lvl="1"/>
            <a:r>
              <a:rPr lang="en-US" dirty="0"/>
              <a:t>Make sure to put in the time for the classes that will be beneficial to your career</a:t>
            </a:r>
          </a:p>
        </p:txBody>
      </p:sp>
    </p:spTree>
    <p:extLst>
      <p:ext uri="{BB962C8B-B14F-4D97-AF65-F5344CB8AC3E}">
        <p14:creationId xmlns:p14="http://schemas.microsoft.com/office/powerpoint/2010/main" val="565039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4561E-83ED-EF7A-6234-40153379D0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ED15B-5F2D-9EEC-11C4-08EDF340B185}"/>
              </a:ext>
            </a:extLst>
          </p:cNvPr>
          <p:cNvSpPr>
            <a:spLocks noGrp="1"/>
          </p:cNvSpPr>
          <p:nvPr>
            <p:ph type="title"/>
          </p:nvPr>
        </p:nvSpPr>
        <p:spPr/>
        <p:txBody>
          <a:bodyPr/>
          <a:lstStyle/>
          <a:p>
            <a:r>
              <a:rPr lang="en-US" dirty="0"/>
              <a:t>How to (prepare to) build good research habits</a:t>
            </a:r>
          </a:p>
        </p:txBody>
      </p:sp>
      <p:sp>
        <p:nvSpPr>
          <p:cNvPr id="3" name="Content Placeholder 2">
            <a:extLst>
              <a:ext uri="{FF2B5EF4-FFF2-40B4-BE49-F238E27FC236}">
                <a16:creationId xmlns:a16="http://schemas.microsoft.com/office/drawing/2014/main" id="{8372B94D-8622-41C3-E404-A6FD62FDBD54}"/>
              </a:ext>
            </a:extLst>
          </p:cNvPr>
          <p:cNvSpPr>
            <a:spLocks noGrp="1"/>
          </p:cNvSpPr>
          <p:nvPr>
            <p:ph idx="1"/>
          </p:nvPr>
        </p:nvSpPr>
        <p:spPr>
          <a:xfrm>
            <a:off x="838199" y="1825625"/>
            <a:ext cx="7323247" cy="4351338"/>
          </a:xfrm>
        </p:spPr>
        <p:txBody>
          <a:bodyPr>
            <a:normAutofit/>
          </a:bodyPr>
          <a:lstStyle/>
          <a:p>
            <a:r>
              <a:rPr lang="en-US" dirty="0"/>
              <a:t>Make sure you have a strong fundamental understanding of the basics</a:t>
            </a:r>
          </a:p>
          <a:p>
            <a:r>
              <a:rPr lang="en-US" dirty="0"/>
              <a:t>“You can just do things” – some guy on twitter once</a:t>
            </a:r>
          </a:p>
        </p:txBody>
      </p:sp>
      <p:pic>
        <p:nvPicPr>
          <p:cNvPr id="7" name="Picture 2" descr="Morgan Middle - I want to share that ...">
            <a:extLst>
              <a:ext uri="{FF2B5EF4-FFF2-40B4-BE49-F238E27FC236}">
                <a16:creationId xmlns:a16="http://schemas.microsoft.com/office/drawing/2014/main" id="{1F408AD8-C567-9124-EC30-39CB39BD5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1447" y="2691257"/>
            <a:ext cx="3619500"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660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0C310-ACDC-9A3D-9C94-925F01AD6E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4D550E-0AA1-27F7-A88F-D3B76EF3004D}"/>
              </a:ext>
            </a:extLst>
          </p:cNvPr>
          <p:cNvSpPr>
            <a:spLocks noGrp="1"/>
          </p:cNvSpPr>
          <p:nvPr>
            <p:ph type="title"/>
          </p:nvPr>
        </p:nvSpPr>
        <p:spPr/>
        <p:txBody>
          <a:bodyPr/>
          <a:lstStyle/>
          <a:p>
            <a:r>
              <a:rPr lang="en-US" dirty="0"/>
              <a:t>How to (prepare to) build good research habits</a:t>
            </a:r>
          </a:p>
        </p:txBody>
      </p:sp>
      <p:sp>
        <p:nvSpPr>
          <p:cNvPr id="3" name="Content Placeholder 2">
            <a:extLst>
              <a:ext uri="{FF2B5EF4-FFF2-40B4-BE49-F238E27FC236}">
                <a16:creationId xmlns:a16="http://schemas.microsoft.com/office/drawing/2014/main" id="{8B154B44-B420-AE34-ECDE-29A52E27F51E}"/>
              </a:ext>
            </a:extLst>
          </p:cNvPr>
          <p:cNvSpPr>
            <a:spLocks noGrp="1"/>
          </p:cNvSpPr>
          <p:nvPr>
            <p:ph idx="1"/>
          </p:nvPr>
        </p:nvSpPr>
        <p:spPr>
          <a:xfrm>
            <a:off x="838199" y="1825625"/>
            <a:ext cx="7323247" cy="4351338"/>
          </a:xfrm>
        </p:spPr>
        <p:txBody>
          <a:bodyPr>
            <a:normAutofit/>
          </a:bodyPr>
          <a:lstStyle/>
          <a:p>
            <a:r>
              <a:rPr lang="en-US" dirty="0"/>
              <a:t>Make sure you have a strong fundamental understanding of the basics</a:t>
            </a:r>
          </a:p>
          <a:p>
            <a:r>
              <a:rPr lang="en-US" dirty="0"/>
              <a:t>“You can just do things” – some guy on twitter once</a:t>
            </a:r>
          </a:p>
          <a:p>
            <a:pPr lvl="1"/>
            <a:r>
              <a:rPr lang="en-US" dirty="0"/>
              <a:t>Do some end-to-end ML projects</a:t>
            </a:r>
          </a:p>
          <a:p>
            <a:pPr lvl="2"/>
            <a:r>
              <a:rPr lang="en-US" dirty="0"/>
              <a:t>Doing simple training on small models or finetuning big models on a small amount of data is an extremely valuable skill</a:t>
            </a:r>
          </a:p>
        </p:txBody>
      </p:sp>
      <p:pic>
        <p:nvPicPr>
          <p:cNvPr id="7" name="Picture 2" descr="Morgan Middle - I want to share that ...">
            <a:extLst>
              <a:ext uri="{FF2B5EF4-FFF2-40B4-BE49-F238E27FC236}">
                <a16:creationId xmlns:a16="http://schemas.microsoft.com/office/drawing/2014/main" id="{8C9A5801-C86C-FE18-7372-223742A5C6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1447" y="2691257"/>
            <a:ext cx="3619500"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185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AC0D3-1684-0B0B-3875-28C096CEC9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18E712-D5CD-8BBD-D33E-90003122B688}"/>
              </a:ext>
            </a:extLst>
          </p:cNvPr>
          <p:cNvSpPr>
            <a:spLocks noGrp="1"/>
          </p:cNvSpPr>
          <p:nvPr>
            <p:ph type="title"/>
          </p:nvPr>
        </p:nvSpPr>
        <p:spPr/>
        <p:txBody>
          <a:bodyPr/>
          <a:lstStyle/>
          <a:p>
            <a:r>
              <a:rPr lang="en-US" dirty="0"/>
              <a:t>How to (prepare to) build good research habits</a:t>
            </a:r>
          </a:p>
        </p:txBody>
      </p:sp>
      <p:sp>
        <p:nvSpPr>
          <p:cNvPr id="3" name="Content Placeholder 2">
            <a:extLst>
              <a:ext uri="{FF2B5EF4-FFF2-40B4-BE49-F238E27FC236}">
                <a16:creationId xmlns:a16="http://schemas.microsoft.com/office/drawing/2014/main" id="{5FB06829-01D3-0F4D-3CCA-B968AD00CFBC}"/>
              </a:ext>
            </a:extLst>
          </p:cNvPr>
          <p:cNvSpPr>
            <a:spLocks noGrp="1"/>
          </p:cNvSpPr>
          <p:nvPr>
            <p:ph idx="1"/>
          </p:nvPr>
        </p:nvSpPr>
        <p:spPr>
          <a:xfrm>
            <a:off x="838200" y="1825625"/>
            <a:ext cx="7323247" cy="4351338"/>
          </a:xfrm>
        </p:spPr>
        <p:txBody>
          <a:bodyPr>
            <a:normAutofit/>
          </a:bodyPr>
          <a:lstStyle/>
          <a:p>
            <a:r>
              <a:rPr lang="en-US" dirty="0"/>
              <a:t>Make sure you have a strong fundamental understanding of the basics</a:t>
            </a:r>
          </a:p>
          <a:p>
            <a:r>
              <a:rPr lang="en-US" dirty="0"/>
              <a:t>“You can just do things” – some guy on twitter once</a:t>
            </a:r>
          </a:p>
          <a:p>
            <a:pPr lvl="1"/>
            <a:r>
              <a:rPr lang="en-US" dirty="0"/>
              <a:t>Do some end-to-end ML projects</a:t>
            </a:r>
          </a:p>
          <a:p>
            <a:pPr lvl="1"/>
            <a:r>
              <a:rPr lang="en-US" dirty="0"/>
              <a:t>Reproducing some cool results from a paper (harder than you might think)</a:t>
            </a:r>
          </a:p>
        </p:txBody>
      </p:sp>
      <p:pic>
        <p:nvPicPr>
          <p:cNvPr id="5" name="Picture 2" descr="Morgan Middle - I want to share that ...">
            <a:extLst>
              <a:ext uri="{FF2B5EF4-FFF2-40B4-BE49-F238E27FC236}">
                <a16:creationId xmlns:a16="http://schemas.microsoft.com/office/drawing/2014/main" id="{E5403337-EE7B-3C69-6030-A166B528E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1447" y="2691257"/>
            <a:ext cx="3619500"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200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E235B-7822-607E-3EED-3AC71F3203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C5AED8-37E0-87C5-4BBE-2AAAF0FDBF72}"/>
              </a:ext>
            </a:extLst>
          </p:cNvPr>
          <p:cNvSpPr>
            <a:spLocks noGrp="1"/>
          </p:cNvSpPr>
          <p:nvPr>
            <p:ph type="title"/>
          </p:nvPr>
        </p:nvSpPr>
        <p:spPr/>
        <p:txBody>
          <a:bodyPr/>
          <a:lstStyle/>
          <a:p>
            <a:r>
              <a:rPr lang="en-US" dirty="0"/>
              <a:t>How to (prepare to) build good research habits</a:t>
            </a:r>
          </a:p>
        </p:txBody>
      </p:sp>
      <p:sp>
        <p:nvSpPr>
          <p:cNvPr id="3" name="Content Placeholder 2">
            <a:extLst>
              <a:ext uri="{FF2B5EF4-FFF2-40B4-BE49-F238E27FC236}">
                <a16:creationId xmlns:a16="http://schemas.microsoft.com/office/drawing/2014/main" id="{09DE6C79-3AB2-0A64-693F-9472C7B14F9B}"/>
              </a:ext>
            </a:extLst>
          </p:cNvPr>
          <p:cNvSpPr>
            <a:spLocks noGrp="1"/>
          </p:cNvSpPr>
          <p:nvPr>
            <p:ph idx="1"/>
          </p:nvPr>
        </p:nvSpPr>
        <p:spPr>
          <a:xfrm>
            <a:off x="838200" y="1825625"/>
            <a:ext cx="7323247" cy="4351338"/>
          </a:xfrm>
        </p:spPr>
        <p:txBody>
          <a:bodyPr>
            <a:normAutofit lnSpcReduction="10000"/>
          </a:bodyPr>
          <a:lstStyle/>
          <a:p>
            <a:r>
              <a:rPr lang="en-US" dirty="0"/>
              <a:t>Make sure you have a strong fundamental understanding of the basics</a:t>
            </a:r>
          </a:p>
          <a:p>
            <a:r>
              <a:rPr lang="en-US" dirty="0"/>
              <a:t>“You can just do things”</a:t>
            </a:r>
          </a:p>
          <a:p>
            <a:pPr lvl="1"/>
            <a:r>
              <a:rPr lang="en-US" dirty="0"/>
              <a:t>Do some end-to-end ML projects – even doing simple training/finetuning from start to end is an extremely valuable skill</a:t>
            </a:r>
          </a:p>
          <a:p>
            <a:pPr lvl="1"/>
            <a:r>
              <a:rPr lang="en-US" dirty="0"/>
              <a:t>Train a model or reproduce some cool results from a paper (harder than you might think)</a:t>
            </a:r>
          </a:p>
          <a:p>
            <a:pPr lvl="1"/>
            <a:r>
              <a:rPr lang="en-US" dirty="0"/>
              <a:t>Do some ML competitions (</a:t>
            </a:r>
            <a:r>
              <a:rPr lang="en-US" dirty="0" err="1"/>
              <a:t>kaggle</a:t>
            </a:r>
            <a:r>
              <a:rPr lang="en-US" dirty="0"/>
              <a:t> or otherwise) – even if you don’t win, the experience and learning from other people’s submissions and reports is super valuable</a:t>
            </a:r>
          </a:p>
        </p:txBody>
      </p:sp>
      <p:pic>
        <p:nvPicPr>
          <p:cNvPr id="5" name="Picture 2" descr="Morgan Middle - I want to share that ...">
            <a:extLst>
              <a:ext uri="{FF2B5EF4-FFF2-40B4-BE49-F238E27FC236}">
                <a16:creationId xmlns:a16="http://schemas.microsoft.com/office/drawing/2014/main" id="{6180922E-7ABA-71D0-E3F6-E9BB327344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1447" y="2691257"/>
            <a:ext cx="3619500"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36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27602-CEFB-2864-F25B-6D54723B41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D152B6-7209-AF5B-9A24-25D3B2940D8E}"/>
              </a:ext>
            </a:extLst>
          </p:cNvPr>
          <p:cNvSpPr>
            <a:spLocks noGrp="1"/>
          </p:cNvSpPr>
          <p:nvPr>
            <p:ph type="title"/>
          </p:nvPr>
        </p:nvSpPr>
        <p:spPr/>
        <p:txBody>
          <a:bodyPr/>
          <a:lstStyle/>
          <a:p>
            <a:r>
              <a:rPr lang="en-US" dirty="0"/>
              <a:t>How to (prepare to) build good research habits</a:t>
            </a:r>
          </a:p>
        </p:txBody>
      </p:sp>
      <p:sp>
        <p:nvSpPr>
          <p:cNvPr id="3" name="Content Placeholder 2">
            <a:extLst>
              <a:ext uri="{FF2B5EF4-FFF2-40B4-BE49-F238E27FC236}">
                <a16:creationId xmlns:a16="http://schemas.microsoft.com/office/drawing/2014/main" id="{EA93831B-AA1B-CF05-1A0E-828B41968DFE}"/>
              </a:ext>
            </a:extLst>
          </p:cNvPr>
          <p:cNvSpPr>
            <a:spLocks noGrp="1"/>
          </p:cNvSpPr>
          <p:nvPr>
            <p:ph idx="1"/>
          </p:nvPr>
        </p:nvSpPr>
        <p:spPr>
          <a:xfrm>
            <a:off x="838200" y="1825625"/>
            <a:ext cx="7323247" cy="4351338"/>
          </a:xfrm>
        </p:spPr>
        <p:txBody>
          <a:bodyPr>
            <a:normAutofit/>
          </a:bodyPr>
          <a:lstStyle/>
          <a:p>
            <a:r>
              <a:rPr lang="en-US" sz="2400" dirty="0"/>
              <a:t>Make sure you have a strong fundamental understanding of the basics</a:t>
            </a:r>
          </a:p>
          <a:p>
            <a:pPr lvl="1"/>
            <a:r>
              <a:rPr lang="en-US" sz="2000" dirty="0"/>
              <a:t>Pay attention in Intro to ML</a:t>
            </a:r>
          </a:p>
          <a:p>
            <a:pPr lvl="1"/>
            <a:r>
              <a:rPr lang="en-US" sz="2000" dirty="0"/>
              <a:t>Make sure to put in the time for the classes that will be beneficial to your career</a:t>
            </a:r>
          </a:p>
          <a:p>
            <a:r>
              <a:rPr lang="en-US" sz="2400" dirty="0"/>
              <a:t>“You can just do things” – do projects you find cool</a:t>
            </a:r>
          </a:p>
          <a:p>
            <a:r>
              <a:rPr lang="en-US" sz="2400" dirty="0"/>
              <a:t>Push to </a:t>
            </a:r>
            <a:r>
              <a:rPr lang="en-US" sz="2400" dirty="0" err="1"/>
              <a:t>Github</a:t>
            </a:r>
            <a:r>
              <a:rPr lang="en-US" sz="2400" dirty="0"/>
              <a:t>, and try and make your code easy to use for others with comments and a README</a:t>
            </a:r>
          </a:p>
        </p:txBody>
      </p:sp>
      <p:pic>
        <p:nvPicPr>
          <p:cNvPr id="4" name="Picture 2" descr="Morgan Middle - I want to share that ...">
            <a:extLst>
              <a:ext uri="{FF2B5EF4-FFF2-40B4-BE49-F238E27FC236}">
                <a16:creationId xmlns:a16="http://schemas.microsoft.com/office/drawing/2014/main" id="{194920C7-F539-14D6-0DF0-131328CE9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1447" y="2691257"/>
            <a:ext cx="3619500"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445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37529-4A75-7EC8-01BB-CB533C61F0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8CE06E-B6E2-2F70-571B-D2FDA1D918BA}"/>
              </a:ext>
            </a:extLst>
          </p:cNvPr>
          <p:cNvSpPr>
            <a:spLocks noGrp="1"/>
          </p:cNvSpPr>
          <p:nvPr>
            <p:ph type="title"/>
          </p:nvPr>
        </p:nvSpPr>
        <p:spPr/>
        <p:txBody>
          <a:bodyPr/>
          <a:lstStyle/>
          <a:p>
            <a:r>
              <a:rPr lang="en-US" dirty="0"/>
              <a:t>How to (prepare to) build good research habits</a:t>
            </a:r>
          </a:p>
        </p:txBody>
      </p:sp>
      <p:sp>
        <p:nvSpPr>
          <p:cNvPr id="3" name="Content Placeholder 2">
            <a:extLst>
              <a:ext uri="{FF2B5EF4-FFF2-40B4-BE49-F238E27FC236}">
                <a16:creationId xmlns:a16="http://schemas.microsoft.com/office/drawing/2014/main" id="{9F6882B7-869E-CB42-D774-8627056B1B0A}"/>
              </a:ext>
            </a:extLst>
          </p:cNvPr>
          <p:cNvSpPr>
            <a:spLocks noGrp="1"/>
          </p:cNvSpPr>
          <p:nvPr>
            <p:ph idx="1"/>
          </p:nvPr>
        </p:nvSpPr>
        <p:spPr>
          <a:xfrm>
            <a:off x="838200" y="1825625"/>
            <a:ext cx="7323247" cy="4351338"/>
          </a:xfrm>
        </p:spPr>
        <p:txBody>
          <a:bodyPr>
            <a:normAutofit/>
          </a:bodyPr>
          <a:lstStyle/>
          <a:p>
            <a:r>
              <a:rPr lang="en-US" sz="2400" dirty="0"/>
              <a:t>Make sure you have a strong fundamental understanding of the basics</a:t>
            </a:r>
          </a:p>
          <a:p>
            <a:pPr lvl="1"/>
            <a:r>
              <a:rPr lang="en-US" sz="2000" dirty="0"/>
              <a:t>Pay attention in Intro to ML</a:t>
            </a:r>
          </a:p>
          <a:p>
            <a:pPr lvl="1"/>
            <a:r>
              <a:rPr lang="en-US" sz="2000" dirty="0"/>
              <a:t>Make sure to put in the time for the classes that will be beneficial to your career</a:t>
            </a:r>
          </a:p>
          <a:p>
            <a:r>
              <a:rPr lang="en-US" sz="2400" dirty="0"/>
              <a:t>“You can just do things” – do projects you find cool</a:t>
            </a:r>
          </a:p>
          <a:p>
            <a:r>
              <a:rPr lang="en-US" sz="2400" dirty="0"/>
              <a:t>Push to </a:t>
            </a:r>
            <a:r>
              <a:rPr lang="en-US" sz="2400" dirty="0" err="1"/>
              <a:t>Github</a:t>
            </a:r>
            <a:r>
              <a:rPr lang="en-US" sz="2400" dirty="0"/>
              <a:t>, and try and make your code easy to use for others with comments and a README</a:t>
            </a:r>
          </a:p>
          <a:p>
            <a:pPr lvl="1"/>
            <a:r>
              <a:rPr lang="en-US" sz="2000" dirty="0"/>
              <a:t>Some people may check your </a:t>
            </a:r>
            <a:r>
              <a:rPr lang="en-US" sz="2000" dirty="0" err="1"/>
              <a:t>github</a:t>
            </a:r>
            <a:r>
              <a:rPr lang="en-US" sz="2000" dirty="0"/>
              <a:t> before considering you as a candidate </a:t>
            </a:r>
            <a:r>
              <a:rPr lang="en-US" sz="2000" dirty="0">
                <a:sym typeface="Wingdings" pitchFamily="2" charset="2"/>
              </a:rPr>
              <a:t></a:t>
            </a:r>
            <a:endParaRPr lang="en-US" sz="2000" dirty="0"/>
          </a:p>
        </p:txBody>
      </p:sp>
      <p:pic>
        <p:nvPicPr>
          <p:cNvPr id="4" name="Picture 2" descr="Morgan Middle - I want to share that ...">
            <a:extLst>
              <a:ext uri="{FF2B5EF4-FFF2-40B4-BE49-F238E27FC236}">
                <a16:creationId xmlns:a16="http://schemas.microsoft.com/office/drawing/2014/main" id="{4A886D29-987D-9C50-D3A6-337A07279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1447" y="2691257"/>
            <a:ext cx="3619500"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385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85FA8-74A0-2BF3-35D9-7F7D769C6B91}"/>
              </a:ext>
            </a:extLst>
          </p:cNvPr>
          <p:cNvSpPr>
            <a:spLocks noGrp="1"/>
          </p:cNvSpPr>
          <p:nvPr>
            <p:ph type="title"/>
          </p:nvPr>
        </p:nvSpPr>
        <p:spPr/>
        <p:txBody>
          <a:bodyPr/>
          <a:lstStyle/>
          <a:p>
            <a:r>
              <a:rPr lang="en-US" dirty="0"/>
              <a:t>What is “Success” for an initial project?</a:t>
            </a:r>
          </a:p>
        </p:txBody>
      </p:sp>
      <p:sp>
        <p:nvSpPr>
          <p:cNvPr id="3" name="Content Placeholder 2">
            <a:extLst>
              <a:ext uri="{FF2B5EF4-FFF2-40B4-BE49-F238E27FC236}">
                <a16:creationId xmlns:a16="http://schemas.microsoft.com/office/drawing/2014/main" id="{D79CC4C1-F3C4-8A4D-ECCC-F21627807201}"/>
              </a:ext>
            </a:extLst>
          </p:cNvPr>
          <p:cNvSpPr>
            <a:spLocks noGrp="1"/>
          </p:cNvSpPr>
          <p:nvPr>
            <p:ph idx="1"/>
          </p:nvPr>
        </p:nvSpPr>
        <p:spPr>
          <a:xfrm>
            <a:off x="838200" y="1825625"/>
            <a:ext cx="5892011" cy="4351338"/>
          </a:xfrm>
        </p:spPr>
        <p:txBody>
          <a:bodyPr/>
          <a:lstStyle/>
          <a:p>
            <a:r>
              <a:rPr lang="en-US" dirty="0"/>
              <a:t>Try not to worry as much about the end result of a collaboration</a:t>
            </a:r>
          </a:p>
        </p:txBody>
      </p:sp>
      <p:pic>
        <p:nvPicPr>
          <p:cNvPr id="26626" name="Picture 2" descr="Forget About Setting Goals. Focus on This Instead.">
            <a:extLst>
              <a:ext uri="{FF2B5EF4-FFF2-40B4-BE49-F238E27FC236}">
                <a16:creationId xmlns:a16="http://schemas.microsoft.com/office/drawing/2014/main" id="{9FE86C7A-240B-3EBC-6FBB-F04151871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868" y="2217296"/>
            <a:ext cx="3636233" cy="24234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323D58-B38A-E56B-C68D-FC982C1EE531}"/>
              </a:ext>
            </a:extLst>
          </p:cNvPr>
          <p:cNvSpPr txBox="1"/>
          <p:nvPr/>
        </p:nvSpPr>
        <p:spPr>
          <a:xfrm>
            <a:off x="10461645" y="4688933"/>
            <a:ext cx="1607299" cy="261610"/>
          </a:xfrm>
          <a:prstGeom prst="rect">
            <a:avLst/>
          </a:prstGeom>
          <a:noFill/>
        </p:spPr>
        <p:txBody>
          <a:bodyPr wrap="square" rtlCol="0">
            <a:spAutoFit/>
          </a:bodyPr>
          <a:lstStyle/>
          <a:p>
            <a:r>
              <a:rPr lang="en-US" sz="1050" dirty="0"/>
              <a:t>James Clear</a:t>
            </a:r>
          </a:p>
        </p:txBody>
      </p:sp>
    </p:spTree>
    <p:extLst>
      <p:ext uri="{BB962C8B-B14F-4D97-AF65-F5344CB8AC3E}">
        <p14:creationId xmlns:p14="http://schemas.microsoft.com/office/powerpoint/2010/main" val="3378620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8BD42-0C55-79FF-DCC2-6098FE0200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E1B98F-B120-C069-99E4-2D41DF80DEB5}"/>
              </a:ext>
            </a:extLst>
          </p:cNvPr>
          <p:cNvSpPr>
            <a:spLocks noGrp="1"/>
          </p:cNvSpPr>
          <p:nvPr>
            <p:ph type="title"/>
          </p:nvPr>
        </p:nvSpPr>
        <p:spPr/>
        <p:txBody>
          <a:bodyPr/>
          <a:lstStyle/>
          <a:p>
            <a:r>
              <a:rPr lang="en-US" dirty="0"/>
              <a:t>What is “Success” for an initial project?</a:t>
            </a:r>
          </a:p>
        </p:txBody>
      </p:sp>
      <p:sp>
        <p:nvSpPr>
          <p:cNvPr id="3" name="Content Placeholder 2">
            <a:extLst>
              <a:ext uri="{FF2B5EF4-FFF2-40B4-BE49-F238E27FC236}">
                <a16:creationId xmlns:a16="http://schemas.microsoft.com/office/drawing/2014/main" id="{74B9173F-5662-7D27-A48A-91F7FD68256F}"/>
              </a:ext>
            </a:extLst>
          </p:cNvPr>
          <p:cNvSpPr>
            <a:spLocks noGrp="1"/>
          </p:cNvSpPr>
          <p:nvPr>
            <p:ph idx="1"/>
          </p:nvPr>
        </p:nvSpPr>
        <p:spPr>
          <a:xfrm>
            <a:off x="838200" y="1825625"/>
            <a:ext cx="5892011" cy="4351338"/>
          </a:xfrm>
        </p:spPr>
        <p:txBody>
          <a:bodyPr/>
          <a:lstStyle/>
          <a:p>
            <a:r>
              <a:rPr lang="en-US" dirty="0"/>
              <a:t>Try not to worry as much about the end result of a collaboration</a:t>
            </a:r>
          </a:p>
          <a:p>
            <a:pPr lvl="1"/>
            <a:r>
              <a:rPr lang="en-US" dirty="0"/>
              <a:t>This is highly dependent on many factors out of your control (timeframe, randomness, </a:t>
            </a:r>
            <a:r>
              <a:rPr lang="en-US" dirty="0" err="1"/>
              <a:t>etc</a:t>
            </a:r>
            <a:r>
              <a:rPr lang="en-US" dirty="0"/>
              <a:t>)</a:t>
            </a:r>
          </a:p>
        </p:txBody>
      </p:sp>
      <p:pic>
        <p:nvPicPr>
          <p:cNvPr id="26626" name="Picture 2" descr="Forget About Setting Goals. Focus on This Instead.">
            <a:extLst>
              <a:ext uri="{FF2B5EF4-FFF2-40B4-BE49-F238E27FC236}">
                <a16:creationId xmlns:a16="http://schemas.microsoft.com/office/drawing/2014/main" id="{0A7BDDCB-1F14-CFE8-B083-DCA640E76F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868" y="2217296"/>
            <a:ext cx="3636233" cy="24234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A15CE39-CF57-BB25-6C92-76B37DDE4FD3}"/>
              </a:ext>
            </a:extLst>
          </p:cNvPr>
          <p:cNvSpPr txBox="1"/>
          <p:nvPr/>
        </p:nvSpPr>
        <p:spPr>
          <a:xfrm>
            <a:off x="10461645" y="4688933"/>
            <a:ext cx="1607299" cy="261610"/>
          </a:xfrm>
          <a:prstGeom prst="rect">
            <a:avLst/>
          </a:prstGeom>
          <a:noFill/>
        </p:spPr>
        <p:txBody>
          <a:bodyPr wrap="square" rtlCol="0">
            <a:spAutoFit/>
          </a:bodyPr>
          <a:lstStyle/>
          <a:p>
            <a:r>
              <a:rPr lang="en-US" sz="1050" dirty="0"/>
              <a:t>James Clear</a:t>
            </a:r>
          </a:p>
        </p:txBody>
      </p:sp>
    </p:spTree>
    <p:extLst>
      <p:ext uri="{BB962C8B-B14F-4D97-AF65-F5344CB8AC3E}">
        <p14:creationId xmlns:p14="http://schemas.microsoft.com/office/powerpoint/2010/main" val="4377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144A82-896A-508E-5705-4797FE7C1CAB}"/>
            </a:ext>
          </a:extLst>
        </p:cNvPr>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Freeform: Shape 2056">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BD6938B-F9BD-EF85-2D4A-FD1FD61F209C}"/>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dirty="0">
                <a:solidFill>
                  <a:schemeClr val="tx1"/>
                </a:solidFill>
                <a:latin typeface="+mj-lt"/>
                <a:ea typeface="+mj-ea"/>
                <a:cs typeface="+mj-cs"/>
              </a:rPr>
              <a:t>My Background</a:t>
            </a:r>
          </a:p>
        </p:txBody>
      </p:sp>
      <p:pic>
        <p:nvPicPr>
          <p:cNvPr id="3" name="Picture 2" descr="A person standing in a green object&#10;&#10;Description automatically generated">
            <a:extLst>
              <a:ext uri="{FF2B5EF4-FFF2-40B4-BE49-F238E27FC236}">
                <a16:creationId xmlns:a16="http://schemas.microsoft.com/office/drawing/2014/main" id="{3812FB02-7D59-67E9-582C-4B659EF7A190}"/>
              </a:ext>
            </a:extLst>
          </p:cNvPr>
          <p:cNvPicPr>
            <a:picLocks noChangeAspect="1"/>
          </p:cNvPicPr>
          <p:nvPr/>
        </p:nvPicPr>
        <p:blipFill>
          <a:blip r:embed="rId2"/>
          <a:srcRect t="21697" b="2857"/>
          <a:stretch/>
        </p:blipFill>
        <p:spPr>
          <a:xfrm>
            <a:off x="6389916" y="643226"/>
            <a:ext cx="5143500" cy="5174027"/>
          </a:xfrm>
          <a:prstGeom prst="rect">
            <a:avLst/>
          </a:prstGeom>
        </p:spPr>
      </p:pic>
    </p:spTree>
    <p:extLst>
      <p:ext uri="{BB962C8B-B14F-4D97-AF65-F5344CB8AC3E}">
        <p14:creationId xmlns:p14="http://schemas.microsoft.com/office/powerpoint/2010/main" val="2002649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C9631-74D2-3D5E-676D-2A6CC92885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2D4A9A-347D-0D6F-4187-4E0311BD97C6}"/>
              </a:ext>
            </a:extLst>
          </p:cNvPr>
          <p:cNvSpPr>
            <a:spLocks noGrp="1"/>
          </p:cNvSpPr>
          <p:nvPr>
            <p:ph type="title"/>
          </p:nvPr>
        </p:nvSpPr>
        <p:spPr/>
        <p:txBody>
          <a:bodyPr/>
          <a:lstStyle/>
          <a:p>
            <a:r>
              <a:rPr lang="en-US" dirty="0"/>
              <a:t>What is “Success” for an initial project?</a:t>
            </a:r>
          </a:p>
        </p:txBody>
      </p:sp>
      <p:pic>
        <p:nvPicPr>
          <p:cNvPr id="4" name="Picture 2" descr="Forget About Setting Goals. Focus on This Instead.">
            <a:extLst>
              <a:ext uri="{FF2B5EF4-FFF2-40B4-BE49-F238E27FC236}">
                <a16:creationId xmlns:a16="http://schemas.microsoft.com/office/drawing/2014/main" id="{54602958-6844-3F88-368C-9C637DA3C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868" y="2217296"/>
            <a:ext cx="3636233" cy="24234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C123B30-C4F3-ACF3-823E-EDF8068508DA}"/>
              </a:ext>
            </a:extLst>
          </p:cNvPr>
          <p:cNvSpPr txBox="1"/>
          <p:nvPr/>
        </p:nvSpPr>
        <p:spPr>
          <a:xfrm>
            <a:off x="10461645" y="4688933"/>
            <a:ext cx="1607299" cy="261610"/>
          </a:xfrm>
          <a:prstGeom prst="rect">
            <a:avLst/>
          </a:prstGeom>
          <a:noFill/>
        </p:spPr>
        <p:txBody>
          <a:bodyPr wrap="square" rtlCol="0">
            <a:spAutoFit/>
          </a:bodyPr>
          <a:lstStyle/>
          <a:p>
            <a:r>
              <a:rPr lang="en-US" sz="1050" dirty="0"/>
              <a:t>James Clear</a:t>
            </a:r>
          </a:p>
        </p:txBody>
      </p:sp>
      <p:sp>
        <p:nvSpPr>
          <p:cNvPr id="6" name="Content Placeholder 2">
            <a:extLst>
              <a:ext uri="{FF2B5EF4-FFF2-40B4-BE49-F238E27FC236}">
                <a16:creationId xmlns:a16="http://schemas.microsoft.com/office/drawing/2014/main" id="{4B643F27-3312-8AAF-4E5C-7064DE8198BA}"/>
              </a:ext>
            </a:extLst>
          </p:cNvPr>
          <p:cNvSpPr txBox="1">
            <a:spLocks/>
          </p:cNvSpPr>
          <p:nvPr/>
        </p:nvSpPr>
        <p:spPr>
          <a:xfrm>
            <a:off x="838200" y="1825625"/>
            <a:ext cx="5892011"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Try not to worry as much about the end result of a collaboration</a:t>
            </a:r>
          </a:p>
          <a:p>
            <a:r>
              <a:rPr lang="en-US" dirty="0"/>
              <a:t>Learning from who you’re working with is a better goal</a:t>
            </a:r>
          </a:p>
          <a:p>
            <a:pPr lvl="1"/>
            <a:r>
              <a:rPr lang="en-US" dirty="0"/>
              <a:t>Consistently meeting with and learning from mentors (even if you have no progress)</a:t>
            </a:r>
          </a:p>
          <a:p>
            <a:pPr lvl="1"/>
            <a:r>
              <a:rPr lang="en-US" dirty="0"/>
              <a:t>Building good research habits and being motivated to try your best</a:t>
            </a:r>
          </a:p>
          <a:p>
            <a:pPr lvl="1"/>
            <a:endParaRPr lang="en-US" dirty="0"/>
          </a:p>
        </p:txBody>
      </p:sp>
    </p:spTree>
    <p:extLst>
      <p:ext uri="{BB962C8B-B14F-4D97-AF65-F5344CB8AC3E}">
        <p14:creationId xmlns:p14="http://schemas.microsoft.com/office/powerpoint/2010/main" val="3047508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B1688F-3C0E-3322-14B1-418BF22AAF3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9837E5A-07B9-1233-6C48-0E3FE16CC849}"/>
              </a:ext>
            </a:extLst>
          </p:cNvPr>
          <p:cNvSpPr>
            <a:spLocks noGrp="1"/>
          </p:cNvSpPr>
          <p:nvPr>
            <p:ph type="title"/>
          </p:nvPr>
        </p:nvSpPr>
        <p:spPr>
          <a:xfrm>
            <a:off x="790447" y="2031420"/>
            <a:ext cx="3616913" cy="2795160"/>
          </a:xfrm>
        </p:spPr>
        <p:txBody>
          <a:bodyPr vert="horz" lIns="91440" tIns="45720" rIns="91440" bIns="45720" rtlCol="0" anchor="b">
            <a:normAutofit/>
          </a:bodyPr>
          <a:lstStyle/>
          <a:p>
            <a:pPr algn="ctr"/>
            <a:r>
              <a:rPr lang="en-US" kern="1200" dirty="0">
                <a:solidFill>
                  <a:schemeClr val="tx1"/>
                </a:solidFill>
                <a:latin typeface="+mj-lt"/>
                <a:ea typeface="+mj-ea"/>
                <a:cs typeface="+mj-cs"/>
              </a:rPr>
              <a:t>Good Initial Research Habits</a:t>
            </a:r>
          </a:p>
        </p:txBody>
      </p:sp>
      <p:pic>
        <p:nvPicPr>
          <p:cNvPr id="4" name="Picture 4" descr="Top 10 Bad Study Habits And Its Prevention">
            <a:extLst>
              <a:ext uri="{FF2B5EF4-FFF2-40B4-BE49-F238E27FC236}">
                <a16:creationId xmlns:a16="http://schemas.microsoft.com/office/drawing/2014/main" id="{6F13C341-9EC2-E1EA-1EE3-E40C53407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9666" y="372007"/>
            <a:ext cx="3439117" cy="61139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5F486A-8DE7-2F02-6A48-F1626DFD13C8}"/>
              </a:ext>
            </a:extLst>
          </p:cNvPr>
          <p:cNvSpPr txBox="1"/>
          <p:nvPr/>
        </p:nvSpPr>
        <p:spPr>
          <a:xfrm>
            <a:off x="10086798" y="6159924"/>
            <a:ext cx="1607299" cy="261610"/>
          </a:xfrm>
          <a:prstGeom prst="rect">
            <a:avLst/>
          </a:prstGeom>
          <a:noFill/>
        </p:spPr>
        <p:txBody>
          <a:bodyPr wrap="square" rtlCol="0">
            <a:spAutoFit/>
          </a:bodyPr>
          <a:lstStyle/>
          <a:p>
            <a:r>
              <a:rPr lang="en-US" sz="1050" dirty="0" err="1"/>
              <a:t>India.com</a:t>
            </a:r>
            <a:endParaRPr lang="en-US" sz="1050" dirty="0"/>
          </a:p>
        </p:txBody>
      </p:sp>
    </p:spTree>
    <p:extLst>
      <p:ext uri="{BB962C8B-B14F-4D97-AF65-F5344CB8AC3E}">
        <p14:creationId xmlns:p14="http://schemas.microsoft.com/office/powerpoint/2010/main" val="3290794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DAA0E-F446-F88E-E0B9-EF91287EEE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E83EF6-B8E5-18A2-D2F7-0C63177EDBD6}"/>
              </a:ext>
            </a:extLst>
          </p:cNvPr>
          <p:cNvSpPr>
            <a:spLocks noGrp="1"/>
          </p:cNvSpPr>
          <p:nvPr>
            <p:ph type="title"/>
          </p:nvPr>
        </p:nvSpPr>
        <p:spPr/>
        <p:txBody>
          <a:bodyPr/>
          <a:lstStyle/>
          <a:p>
            <a:r>
              <a:rPr lang="en-US" dirty="0"/>
              <a:t>Building good research habits initially</a:t>
            </a:r>
          </a:p>
        </p:txBody>
      </p:sp>
      <p:sp>
        <p:nvSpPr>
          <p:cNvPr id="3" name="Content Placeholder 2">
            <a:extLst>
              <a:ext uri="{FF2B5EF4-FFF2-40B4-BE49-F238E27FC236}">
                <a16:creationId xmlns:a16="http://schemas.microsoft.com/office/drawing/2014/main" id="{67B48BBC-BC05-1B5B-60FC-9B09BACCF793}"/>
              </a:ext>
            </a:extLst>
          </p:cNvPr>
          <p:cNvSpPr>
            <a:spLocks noGrp="1"/>
          </p:cNvSpPr>
          <p:nvPr>
            <p:ph idx="1"/>
          </p:nvPr>
        </p:nvSpPr>
        <p:spPr/>
        <p:txBody>
          <a:bodyPr>
            <a:normAutofit/>
          </a:bodyPr>
          <a:lstStyle/>
          <a:p>
            <a:r>
              <a:rPr lang="en-US" dirty="0"/>
              <a:t>Make sure you understanding key previous results (and can run baselines/other codebases)</a:t>
            </a:r>
          </a:p>
        </p:txBody>
      </p:sp>
    </p:spTree>
    <p:extLst>
      <p:ext uri="{BB962C8B-B14F-4D97-AF65-F5344CB8AC3E}">
        <p14:creationId xmlns:p14="http://schemas.microsoft.com/office/powerpoint/2010/main" val="1280025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7F84B-2121-8F94-5CD4-AE8E38E355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7CA957-FD4F-E42C-2D6C-E428D3942343}"/>
              </a:ext>
            </a:extLst>
          </p:cNvPr>
          <p:cNvSpPr>
            <a:spLocks noGrp="1"/>
          </p:cNvSpPr>
          <p:nvPr>
            <p:ph type="title"/>
          </p:nvPr>
        </p:nvSpPr>
        <p:spPr/>
        <p:txBody>
          <a:bodyPr/>
          <a:lstStyle/>
          <a:p>
            <a:r>
              <a:rPr lang="en-US" dirty="0"/>
              <a:t>Building good research habits initially</a:t>
            </a:r>
          </a:p>
        </p:txBody>
      </p:sp>
      <p:sp>
        <p:nvSpPr>
          <p:cNvPr id="3" name="Content Placeholder 2">
            <a:extLst>
              <a:ext uri="{FF2B5EF4-FFF2-40B4-BE49-F238E27FC236}">
                <a16:creationId xmlns:a16="http://schemas.microsoft.com/office/drawing/2014/main" id="{F0ABFC9C-AE43-ACD4-49E3-3415EBD18B70}"/>
              </a:ext>
            </a:extLst>
          </p:cNvPr>
          <p:cNvSpPr>
            <a:spLocks noGrp="1"/>
          </p:cNvSpPr>
          <p:nvPr>
            <p:ph idx="1"/>
          </p:nvPr>
        </p:nvSpPr>
        <p:spPr/>
        <p:txBody>
          <a:bodyPr>
            <a:normAutofit/>
          </a:bodyPr>
          <a:lstStyle/>
          <a:p>
            <a:r>
              <a:rPr lang="en-US" dirty="0"/>
              <a:t>Make sure you understanding key previous results (and can run baselines/other codebases)</a:t>
            </a:r>
          </a:p>
          <a:p>
            <a:r>
              <a:rPr lang="en-US" dirty="0"/>
              <a:t>Make sure you write code that is easy to read and work from</a:t>
            </a:r>
          </a:p>
          <a:p>
            <a:pPr lvl="1"/>
            <a:r>
              <a:rPr lang="en-US" dirty="0"/>
              <a:t>No “magic numbers”, name variables, name everything important</a:t>
            </a:r>
          </a:p>
          <a:p>
            <a:pPr lvl="1"/>
            <a:r>
              <a:rPr lang="en-US" dirty="0"/>
              <a:t>Don’t make your code so modular its unclear for an outsider to know what’s going on (TODO: add Andrej </a:t>
            </a:r>
            <a:r>
              <a:rPr lang="en-US" dirty="0" err="1"/>
              <a:t>karpathy</a:t>
            </a:r>
            <a:r>
              <a:rPr lang="en-US" dirty="0"/>
              <a:t> blogpost)</a:t>
            </a:r>
          </a:p>
        </p:txBody>
      </p:sp>
    </p:spTree>
    <p:extLst>
      <p:ext uri="{BB962C8B-B14F-4D97-AF65-F5344CB8AC3E}">
        <p14:creationId xmlns:p14="http://schemas.microsoft.com/office/powerpoint/2010/main" val="2432230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01959-BBBC-93CF-9825-866627794A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464A5D-FCB6-E609-36EE-AD8C074B8DEE}"/>
              </a:ext>
            </a:extLst>
          </p:cNvPr>
          <p:cNvSpPr>
            <a:spLocks noGrp="1"/>
          </p:cNvSpPr>
          <p:nvPr>
            <p:ph type="title"/>
          </p:nvPr>
        </p:nvSpPr>
        <p:spPr/>
        <p:txBody>
          <a:bodyPr/>
          <a:lstStyle/>
          <a:p>
            <a:r>
              <a:rPr lang="en-US" dirty="0"/>
              <a:t>Building good research habits initially</a:t>
            </a:r>
          </a:p>
        </p:txBody>
      </p:sp>
      <p:sp>
        <p:nvSpPr>
          <p:cNvPr id="3" name="Content Placeholder 2">
            <a:extLst>
              <a:ext uri="{FF2B5EF4-FFF2-40B4-BE49-F238E27FC236}">
                <a16:creationId xmlns:a16="http://schemas.microsoft.com/office/drawing/2014/main" id="{25205DAD-1CD5-5E2E-0BB5-E4763C3E4E77}"/>
              </a:ext>
            </a:extLst>
          </p:cNvPr>
          <p:cNvSpPr>
            <a:spLocks noGrp="1"/>
          </p:cNvSpPr>
          <p:nvPr>
            <p:ph idx="1"/>
          </p:nvPr>
        </p:nvSpPr>
        <p:spPr/>
        <p:txBody>
          <a:bodyPr>
            <a:normAutofit/>
          </a:bodyPr>
          <a:lstStyle/>
          <a:p>
            <a:r>
              <a:rPr lang="en-US" dirty="0"/>
              <a:t>Make sure you understanding key previous results (and can run baselines/other codebases)</a:t>
            </a:r>
          </a:p>
          <a:p>
            <a:r>
              <a:rPr lang="en-US" dirty="0"/>
              <a:t>Make sure you write code that is easy to read and work from</a:t>
            </a:r>
          </a:p>
          <a:p>
            <a:pPr lvl="1"/>
            <a:r>
              <a:rPr lang="en-US" dirty="0"/>
              <a:t>No “magic numbers”, name variables, name everything important</a:t>
            </a:r>
          </a:p>
          <a:p>
            <a:pPr lvl="1"/>
            <a:r>
              <a:rPr lang="en-US" dirty="0"/>
              <a:t>Don’t make your code so modular its unclear for an outsider to know what’s going on</a:t>
            </a:r>
          </a:p>
          <a:p>
            <a:pPr lvl="1"/>
            <a:r>
              <a:rPr lang="en-US" dirty="0"/>
              <a:t>Decrease your burden by writing functions that can be used over and over again</a:t>
            </a:r>
          </a:p>
          <a:p>
            <a:pPr lvl="2"/>
            <a:r>
              <a:rPr lang="en-US" dirty="0"/>
              <a:t>Make it easy to try out many different experiments, without lots of overhead</a:t>
            </a:r>
          </a:p>
          <a:p>
            <a:pPr lvl="2"/>
            <a:r>
              <a:rPr lang="en-US" dirty="0"/>
              <a:t>Try and work smarter (and also hard lol)</a:t>
            </a:r>
          </a:p>
        </p:txBody>
      </p:sp>
    </p:spTree>
    <p:extLst>
      <p:ext uri="{BB962C8B-B14F-4D97-AF65-F5344CB8AC3E}">
        <p14:creationId xmlns:p14="http://schemas.microsoft.com/office/powerpoint/2010/main" val="583748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AA0F4-4CDF-BB38-496E-C044F08218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6B3CC5-2C8D-C61C-1887-9419D86C20A2}"/>
              </a:ext>
            </a:extLst>
          </p:cNvPr>
          <p:cNvSpPr>
            <a:spLocks noGrp="1"/>
          </p:cNvSpPr>
          <p:nvPr>
            <p:ph type="title"/>
          </p:nvPr>
        </p:nvSpPr>
        <p:spPr/>
        <p:txBody>
          <a:bodyPr/>
          <a:lstStyle/>
          <a:p>
            <a:r>
              <a:rPr lang="en-US" dirty="0"/>
              <a:t>Building good research habits initially</a:t>
            </a:r>
          </a:p>
        </p:txBody>
      </p:sp>
      <p:sp>
        <p:nvSpPr>
          <p:cNvPr id="3" name="Content Placeholder 2">
            <a:extLst>
              <a:ext uri="{FF2B5EF4-FFF2-40B4-BE49-F238E27FC236}">
                <a16:creationId xmlns:a16="http://schemas.microsoft.com/office/drawing/2014/main" id="{5E79EFF8-210E-4D74-3B21-7BACEFE585F8}"/>
              </a:ext>
            </a:extLst>
          </p:cNvPr>
          <p:cNvSpPr>
            <a:spLocks noGrp="1"/>
          </p:cNvSpPr>
          <p:nvPr>
            <p:ph idx="1"/>
          </p:nvPr>
        </p:nvSpPr>
        <p:spPr/>
        <p:txBody>
          <a:bodyPr>
            <a:normAutofit/>
          </a:bodyPr>
          <a:lstStyle/>
          <a:p>
            <a:r>
              <a:rPr lang="en-US" dirty="0"/>
              <a:t>Make sure you understanding key previous results (and can run baselines/other codebases)</a:t>
            </a:r>
          </a:p>
          <a:p>
            <a:r>
              <a:rPr lang="en-US" dirty="0"/>
              <a:t>Make sure you write code that is easy to read and work from</a:t>
            </a:r>
          </a:p>
          <a:p>
            <a:r>
              <a:rPr lang="en-US" dirty="0"/>
              <a:t>Ask Questions!!!</a:t>
            </a:r>
          </a:p>
        </p:txBody>
      </p:sp>
      <p:pic>
        <p:nvPicPr>
          <p:cNvPr id="34818" name="Picture 2" descr="9,100+ Student Asking Question Stock Illustrations, Royalty-Free Vector  Graphics &amp; Clip Art - iStock | College student asking question">
            <a:extLst>
              <a:ext uri="{FF2B5EF4-FFF2-40B4-BE49-F238E27FC236}">
                <a16:creationId xmlns:a16="http://schemas.microsoft.com/office/drawing/2014/main" id="{439609EB-03DB-176E-1126-C0F8A4373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4648" y="3271393"/>
            <a:ext cx="3151789" cy="31517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6AF44B7-3498-602F-E6C3-C18D62BC9D1F}"/>
              </a:ext>
            </a:extLst>
          </p:cNvPr>
          <p:cNvSpPr txBox="1"/>
          <p:nvPr/>
        </p:nvSpPr>
        <p:spPr>
          <a:xfrm>
            <a:off x="9246232" y="6362070"/>
            <a:ext cx="1607299" cy="261610"/>
          </a:xfrm>
          <a:prstGeom prst="rect">
            <a:avLst/>
          </a:prstGeom>
          <a:noFill/>
        </p:spPr>
        <p:txBody>
          <a:bodyPr wrap="square" rtlCol="0">
            <a:spAutoFit/>
          </a:bodyPr>
          <a:lstStyle/>
          <a:p>
            <a:r>
              <a:rPr lang="en-US" sz="1050" dirty="0" err="1"/>
              <a:t>Istockphoto.com</a:t>
            </a:r>
            <a:endParaRPr lang="en-US" sz="1050" dirty="0"/>
          </a:p>
        </p:txBody>
      </p:sp>
    </p:spTree>
    <p:extLst>
      <p:ext uri="{BB962C8B-B14F-4D97-AF65-F5344CB8AC3E}">
        <p14:creationId xmlns:p14="http://schemas.microsoft.com/office/powerpoint/2010/main" val="1244487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599A3-2BFA-68DD-0042-BAAF4B31C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1E8507-0327-97A8-34CB-57061C50AE68}"/>
              </a:ext>
            </a:extLst>
          </p:cNvPr>
          <p:cNvSpPr>
            <a:spLocks noGrp="1"/>
          </p:cNvSpPr>
          <p:nvPr>
            <p:ph type="title"/>
          </p:nvPr>
        </p:nvSpPr>
        <p:spPr/>
        <p:txBody>
          <a:bodyPr/>
          <a:lstStyle/>
          <a:p>
            <a:r>
              <a:rPr lang="en-US" dirty="0"/>
              <a:t>Building good research habits initially</a:t>
            </a:r>
          </a:p>
        </p:txBody>
      </p:sp>
      <p:sp>
        <p:nvSpPr>
          <p:cNvPr id="3" name="Content Placeholder 2">
            <a:extLst>
              <a:ext uri="{FF2B5EF4-FFF2-40B4-BE49-F238E27FC236}">
                <a16:creationId xmlns:a16="http://schemas.microsoft.com/office/drawing/2014/main" id="{CF55187C-BEBC-06C9-4E7C-F6650AD4D53A}"/>
              </a:ext>
            </a:extLst>
          </p:cNvPr>
          <p:cNvSpPr>
            <a:spLocks noGrp="1"/>
          </p:cNvSpPr>
          <p:nvPr>
            <p:ph idx="1"/>
          </p:nvPr>
        </p:nvSpPr>
        <p:spPr/>
        <p:txBody>
          <a:bodyPr>
            <a:normAutofit/>
          </a:bodyPr>
          <a:lstStyle/>
          <a:p>
            <a:r>
              <a:rPr lang="en-US" dirty="0"/>
              <a:t>Make sure you understanding key previous results (and can run baselines/other codebases)</a:t>
            </a:r>
          </a:p>
          <a:p>
            <a:r>
              <a:rPr lang="en-US" dirty="0"/>
              <a:t>Make sure you write code that is easy to read and work from</a:t>
            </a:r>
          </a:p>
          <a:p>
            <a:r>
              <a:rPr lang="en-US" dirty="0"/>
              <a:t>Ask Questions!!!</a:t>
            </a:r>
          </a:p>
          <a:p>
            <a:pPr lvl="1"/>
            <a:r>
              <a:rPr lang="en-US" dirty="0"/>
              <a:t>As a younger student, you have all the leeway in the world to pick the brain of the people you are working with</a:t>
            </a:r>
          </a:p>
          <a:p>
            <a:pPr lvl="1"/>
            <a:r>
              <a:rPr lang="en-US" dirty="0"/>
              <a:t>Especially at the beginning, there are no stupid questions</a:t>
            </a:r>
          </a:p>
          <a:p>
            <a:pPr lvl="1"/>
            <a:r>
              <a:rPr lang="en-US" dirty="0"/>
              <a:t>Every field has some implementation details that are hard to learn without someone mentioning them to you, so you have to ask</a:t>
            </a:r>
          </a:p>
          <a:p>
            <a:pPr lvl="1"/>
            <a:r>
              <a:rPr lang="en-US" dirty="0"/>
              <a:t>Try to work in the same space as mentor figures if possible</a:t>
            </a:r>
          </a:p>
        </p:txBody>
      </p:sp>
    </p:spTree>
    <p:extLst>
      <p:ext uri="{BB962C8B-B14F-4D97-AF65-F5344CB8AC3E}">
        <p14:creationId xmlns:p14="http://schemas.microsoft.com/office/powerpoint/2010/main" val="2376530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217B1-0EA5-1DA3-B17A-273000F03F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B0F1C0-B213-099F-C94D-F42CE752716D}"/>
              </a:ext>
            </a:extLst>
          </p:cNvPr>
          <p:cNvSpPr>
            <a:spLocks noGrp="1"/>
          </p:cNvSpPr>
          <p:nvPr>
            <p:ph type="title"/>
          </p:nvPr>
        </p:nvSpPr>
        <p:spPr/>
        <p:txBody>
          <a:bodyPr/>
          <a:lstStyle/>
          <a:p>
            <a:r>
              <a:rPr lang="en-US" dirty="0"/>
              <a:t>Building good research habits initially</a:t>
            </a:r>
          </a:p>
        </p:txBody>
      </p:sp>
      <p:sp>
        <p:nvSpPr>
          <p:cNvPr id="3" name="Content Placeholder 2">
            <a:extLst>
              <a:ext uri="{FF2B5EF4-FFF2-40B4-BE49-F238E27FC236}">
                <a16:creationId xmlns:a16="http://schemas.microsoft.com/office/drawing/2014/main" id="{F41D3B49-3C93-C4AD-68C6-C32DFE1D0809}"/>
              </a:ext>
            </a:extLst>
          </p:cNvPr>
          <p:cNvSpPr>
            <a:spLocks noGrp="1"/>
          </p:cNvSpPr>
          <p:nvPr>
            <p:ph idx="1"/>
          </p:nvPr>
        </p:nvSpPr>
        <p:spPr/>
        <p:txBody>
          <a:bodyPr>
            <a:normAutofit/>
          </a:bodyPr>
          <a:lstStyle/>
          <a:p>
            <a:r>
              <a:rPr lang="en-US" dirty="0"/>
              <a:t>Make sure you understanding key previous results (and can run baselines/other codebases)</a:t>
            </a:r>
          </a:p>
          <a:p>
            <a:r>
              <a:rPr lang="en-US" dirty="0"/>
              <a:t>Make sure you write code that is easy to read and work from</a:t>
            </a:r>
          </a:p>
          <a:p>
            <a:r>
              <a:rPr lang="en-US" dirty="0"/>
              <a:t>Ask Questions!!!</a:t>
            </a:r>
          </a:p>
          <a:p>
            <a:r>
              <a:rPr lang="en-US" dirty="0"/>
              <a:t>Perseverance</a:t>
            </a:r>
          </a:p>
          <a:p>
            <a:pPr lvl="1"/>
            <a:r>
              <a:rPr lang="en-US" dirty="0"/>
              <a:t>Research is hard and doesn’t work a lot, and can take a long time to get working (if ever)</a:t>
            </a:r>
          </a:p>
          <a:p>
            <a:pPr lvl="1"/>
            <a:r>
              <a:rPr lang="en-US" dirty="0"/>
              <a:t>Implementation details can be as or more important that the method</a:t>
            </a:r>
          </a:p>
          <a:p>
            <a:pPr lvl="1"/>
            <a:r>
              <a:rPr lang="en-US" dirty="0"/>
              <a:t>Perseverance (which can include pivoting) in the face of adversity is key to long term success</a:t>
            </a:r>
          </a:p>
        </p:txBody>
      </p:sp>
    </p:spTree>
    <p:extLst>
      <p:ext uri="{BB962C8B-B14F-4D97-AF65-F5344CB8AC3E}">
        <p14:creationId xmlns:p14="http://schemas.microsoft.com/office/powerpoint/2010/main" val="2584008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F35E8-B218-D36B-EF0C-4CACB3514C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A6046D-E578-934B-4610-74E206EE9412}"/>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E66CA1C9-8D49-82BC-4B8B-EE14E50AFB70}"/>
              </a:ext>
            </a:extLst>
          </p:cNvPr>
          <p:cNvSpPr>
            <a:spLocks noGrp="1"/>
          </p:cNvSpPr>
          <p:nvPr>
            <p:ph idx="1"/>
          </p:nvPr>
        </p:nvSpPr>
        <p:spPr/>
        <p:txBody>
          <a:bodyPr>
            <a:normAutofit/>
          </a:bodyPr>
          <a:lstStyle/>
          <a:p>
            <a:r>
              <a:rPr lang="en-US" dirty="0"/>
              <a:t>Try and do well with current school/projects</a:t>
            </a:r>
          </a:p>
          <a:p>
            <a:r>
              <a:rPr lang="en-US" dirty="0"/>
              <a:t>Reach out to people in many ways</a:t>
            </a:r>
          </a:p>
          <a:p>
            <a:r>
              <a:rPr lang="en-US" dirty="0"/>
              <a:t>Prioritize good mentorship over exact research fit</a:t>
            </a:r>
          </a:p>
          <a:p>
            <a:r>
              <a:rPr lang="en-US" dirty="0"/>
              <a:t>Maximize your learning from mentors in research</a:t>
            </a:r>
          </a:p>
        </p:txBody>
      </p:sp>
    </p:spTree>
    <p:extLst>
      <p:ext uri="{BB962C8B-B14F-4D97-AF65-F5344CB8AC3E}">
        <p14:creationId xmlns:p14="http://schemas.microsoft.com/office/powerpoint/2010/main" val="1644701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7D4882-55A6-42CA-D4C9-A45A44C25D4E}"/>
              </a:ext>
            </a:extLst>
          </p:cNvPr>
          <p:cNvSpPr txBox="1"/>
          <p:nvPr/>
        </p:nvSpPr>
        <p:spPr>
          <a:xfrm>
            <a:off x="4240454" y="2828835"/>
            <a:ext cx="6094990" cy="1200329"/>
          </a:xfrm>
          <a:prstGeom prst="rect">
            <a:avLst/>
          </a:prstGeom>
          <a:noFill/>
        </p:spPr>
        <p:txBody>
          <a:bodyPr wrap="square">
            <a:spAutoFit/>
          </a:bodyPr>
          <a:lstStyle/>
          <a:p>
            <a:r>
              <a:rPr lang="en-US" sz="7200" dirty="0"/>
              <a:t>Questions??</a:t>
            </a:r>
          </a:p>
        </p:txBody>
      </p:sp>
    </p:spTree>
    <p:extLst>
      <p:ext uri="{BB962C8B-B14F-4D97-AF65-F5344CB8AC3E}">
        <p14:creationId xmlns:p14="http://schemas.microsoft.com/office/powerpoint/2010/main" val="1605405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F6BC-9870-E546-D44D-22F1FB9EBC43}"/>
              </a:ext>
            </a:extLst>
          </p:cNvPr>
          <p:cNvSpPr>
            <a:spLocks noGrp="1"/>
          </p:cNvSpPr>
          <p:nvPr>
            <p:ph type="title"/>
          </p:nvPr>
        </p:nvSpPr>
        <p:spPr/>
        <p:txBody>
          <a:bodyPr/>
          <a:lstStyle/>
          <a:p>
            <a:r>
              <a:rPr lang="en-US" dirty="0"/>
              <a:t>My Background</a:t>
            </a:r>
          </a:p>
        </p:txBody>
      </p:sp>
      <p:sp>
        <p:nvSpPr>
          <p:cNvPr id="3" name="Content Placeholder 2">
            <a:extLst>
              <a:ext uri="{FF2B5EF4-FFF2-40B4-BE49-F238E27FC236}">
                <a16:creationId xmlns:a16="http://schemas.microsoft.com/office/drawing/2014/main" id="{2537A635-CEB8-8AB8-F9B3-487CF1E3AC6E}"/>
              </a:ext>
            </a:extLst>
          </p:cNvPr>
          <p:cNvSpPr>
            <a:spLocks noGrp="1"/>
          </p:cNvSpPr>
          <p:nvPr>
            <p:ph idx="1"/>
          </p:nvPr>
        </p:nvSpPr>
        <p:spPr>
          <a:xfrm>
            <a:off x="838200" y="1825625"/>
            <a:ext cx="5257800" cy="4351338"/>
          </a:xfrm>
        </p:spPr>
        <p:txBody>
          <a:bodyPr/>
          <a:lstStyle/>
          <a:p>
            <a:r>
              <a:rPr lang="en-US" dirty="0"/>
              <a:t>Currently a first year PhD student in the Machine Learning Department (MLD)</a:t>
            </a:r>
          </a:p>
          <a:p>
            <a:pPr lvl="1"/>
            <a:r>
              <a:rPr lang="en-US" dirty="0" err="1"/>
              <a:t>Coadvised</a:t>
            </a:r>
            <a:r>
              <a:rPr lang="en-US" dirty="0"/>
              <a:t> by Jun-Yan Zhu and Ruslan </a:t>
            </a:r>
            <a:r>
              <a:rPr lang="en-US" dirty="0" err="1"/>
              <a:t>Salakhutdinov</a:t>
            </a:r>
            <a:endParaRPr lang="en-US" dirty="0"/>
          </a:p>
        </p:txBody>
      </p:sp>
      <p:pic>
        <p:nvPicPr>
          <p:cNvPr id="4" name="Picture 3">
            <a:extLst>
              <a:ext uri="{FF2B5EF4-FFF2-40B4-BE49-F238E27FC236}">
                <a16:creationId xmlns:a16="http://schemas.microsoft.com/office/drawing/2014/main" id="{9335990C-E4EC-7D8B-7901-E390E72F3139}"/>
              </a:ext>
            </a:extLst>
          </p:cNvPr>
          <p:cNvPicPr>
            <a:picLocks noChangeAspect="1"/>
          </p:cNvPicPr>
          <p:nvPr/>
        </p:nvPicPr>
        <p:blipFill>
          <a:blip r:embed="rId3"/>
          <a:stretch>
            <a:fillRect/>
          </a:stretch>
        </p:blipFill>
        <p:spPr>
          <a:xfrm>
            <a:off x="8210262" y="268574"/>
            <a:ext cx="3491170" cy="2622635"/>
          </a:xfrm>
          <a:prstGeom prst="rect">
            <a:avLst/>
          </a:prstGeom>
          <a:noFill/>
        </p:spPr>
      </p:pic>
      <p:sp>
        <p:nvSpPr>
          <p:cNvPr id="5" name="TextBox 4">
            <a:extLst>
              <a:ext uri="{FF2B5EF4-FFF2-40B4-BE49-F238E27FC236}">
                <a16:creationId xmlns:a16="http://schemas.microsoft.com/office/drawing/2014/main" id="{F4045102-B4DD-0C5F-A9A6-0CD5728047F7}"/>
              </a:ext>
            </a:extLst>
          </p:cNvPr>
          <p:cNvSpPr txBox="1"/>
          <p:nvPr/>
        </p:nvSpPr>
        <p:spPr>
          <a:xfrm>
            <a:off x="8361995" y="2998778"/>
            <a:ext cx="3187705" cy="307777"/>
          </a:xfrm>
          <a:prstGeom prst="rect">
            <a:avLst/>
          </a:prstGeom>
          <a:noFill/>
        </p:spPr>
        <p:txBody>
          <a:bodyPr wrap="square" rtlCol="0">
            <a:spAutoFit/>
          </a:bodyPr>
          <a:lstStyle/>
          <a:p>
            <a:pPr algn="ctr"/>
            <a:r>
              <a:rPr lang="en-US" sz="1400" dirty="0"/>
              <a:t>Lab meeting with Jun-</a:t>
            </a:r>
            <a:r>
              <a:rPr lang="en-US" sz="1400" dirty="0" err="1"/>
              <a:t>Yans</a:t>
            </a:r>
            <a:r>
              <a:rPr lang="en-US" sz="1400" dirty="0"/>
              <a:t> lab</a:t>
            </a:r>
          </a:p>
        </p:txBody>
      </p:sp>
    </p:spTree>
    <p:extLst>
      <p:ext uri="{BB962C8B-B14F-4D97-AF65-F5344CB8AC3E}">
        <p14:creationId xmlns:p14="http://schemas.microsoft.com/office/powerpoint/2010/main" val="3979869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8E75E-5AB4-7241-9457-2B0C10B64B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A2AF07-AD48-3CFC-9870-C59BF3C9733D}"/>
              </a:ext>
            </a:extLst>
          </p:cNvPr>
          <p:cNvSpPr>
            <a:spLocks noGrp="1"/>
          </p:cNvSpPr>
          <p:nvPr>
            <p:ph type="title"/>
          </p:nvPr>
        </p:nvSpPr>
        <p:spPr/>
        <p:txBody>
          <a:bodyPr/>
          <a:lstStyle/>
          <a:p>
            <a:r>
              <a:rPr lang="en-US" dirty="0"/>
              <a:t>My Background</a:t>
            </a:r>
          </a:p>
        </p:txBody>
      </p:sp>
      <p:sp>
        <p:nvSpPr>
          <p:cNvPr id="3" name="Content Placeholder 2">
            <a:extLst>
              <a:ext uri="{FF2B5EF4-FFF2-40B4-BE49-F238E27FC236}">
                <a16:creationId xmlns:a16="http://schemas.microsoft.com/office/drawing/2014/main" id="{7055E0B7-80DF-CB4B-F6EC-0825BFC88243}"/>
              </a:ext>
            </a:extLst>
          </p:cNvPr>
          <p:cNvSpPr>
            <a:spLocks noGrp="1"/>
          </p:cNvSpPr>
          <p:nvPr>
            <p:ph idx="1"/>
          </p:nvPr>
        </p:nvSpPr>
        <p:spPr>
          <a:xfrm>
            <a:off x="838200" y="1825625"/>
            <a:ext cx="5257800" cy="4351338"/>
          </a:xfrm>
        </p:spPr>
        <p:txBody>
          <a:bodyPr/>
          <a:lstStyle/>
          <a:p>
            <a:r>
              <a:rPr lang="en-US" dirty="0"/>
              <a:t>Currently a first year PhD student in the Machine Learning Department (MLD)</a:t>
            </a:r>
          </a:p>
          <a:p>
            <a:pPr lvl="1"/>
            <a:r>
              <a:rPr lang="en-US" dirty="0" err="1"/>
              <a:t>Coadvised</a:t>
            </a:r>
            <a:r>
              <a:rPr lang="en-US" dirty="0"/>
              <a:t> by Jun-Yan Zhu and Ruslan </a:t>
            </a:r>
            <a:r>
              <a:rPr lang="en-US" dirty="0" err="1"/>
              <a:t>Salakhutdinov</a:t>
            </a:r>
            <a:endParaRPr lang="en-US" dirty="0"/>
          </a:p>
          <a:p>
            <a:r>
              <a:rPr lang="en-US" dirty="0"/>
              <a:t>Previously a Machine Learning Masters student at CMU</a:t>
            </a:r>
          </a:p>
        </p:txBody>
      </p:sp>
      <p:pic>
        <p:nvPicPr>
          <p:cNvPr id="4" name="Picture 3">
            <a:extLst>
              <a:ext uri="{FF2B5EF4-FFF2-40B4-BE49-F238E27FC236}">
                <a16:creationId xmlns:a16="http://schemas.microsoft.com/office/drawing/2014/main" id="{F626BE20-12E1-22EB-91F1-2ABF9475F687}"/>
              </a:ext>
            </a:extLst>
          </p:cNvPr>
          <p:cNvPicPr>
            <a:picLocks noChangeAspect="1"/>
          </p:cNvPicPr>
          <p:nvPr/>
        </p:nvPicPr>
        <p:blipFill>
          <a:blip r:embed="rId3"/>
          <a:stretch>
            <a:fillRect/>
          </a:stretch>
        </p:blipFill>
        <p:spPr>
          <a:xfrm>
            <a:off x="8210262" y="268574"/>
            <a:ext cx="3491170" cy="2622635"/>
          </a:xfrm>
          <a:prstGeom prst="rect">
            <a:avLst/>
          </a:prstGeom>
          <a:noFill/>
        </p:spPr>
      </p:pic>
      <p:sp>
        <p:nvSpPr>
          <p:cNvPr id="5" name="TextBox 4">
            <a:extLst>
              <a:ext uri="{FF2B5EF4-FFF2-40B4-BE49-F238E27FC236}">
                <a16:creationId xmlns:a16="http://schemas.microsoft.com/office/drawing/2014/main" id="{21415108-394D-698F-2D0C-5F9D26DB186D}"/>
              </a:ext>
            </a:extLst>
          </p:cNvPr>
          <p:cNvSpPr txBox="1"/>
          <p:nvPr/>
        </p:nvSpPr>
        <p:spPr>
          <a:xfrm>
            <a:off x="8361995" y="2998778"/>
            <a:ext cx="3187705" cy="307777"/>
          </a:xfrm>
          <a:prstGeom prst="rect">
            <a:avLst/>
          </a:prstGeom>
          <a:noFill/>
        </p:spPr>
        <p:txBody>
          <a:bodyPr wrap="square" rtlCol="0">
            <a:spAutoFit/>
          </a:bodyPr>
          <a:lstStyle/>
          <a:p>
            <a:pPr algn="ctr"/>
            <a:r>
              <a:rPr lang="en-US" sz="1400" dirty="0"/>
              <a:t>Lab meeting with Jun-</a:t>
            </a:r>
            <a:r>
              <a:rPr lang="en-US" sz="1400" dirty="0" err="1"/>
              <a:t>Yans</a:t>
            </a:r>
            <a:r>
              <a:rPr lang="en-US" sz="1400" dirty="0"/>
              <a:t> lab</a:t>
            </a:r>
          </a:p>
        </p:txBody>
      </p:sp>
      <p:pic>
        <p:nvPicPr>
          <p:cNvPr id="4098" name="Picture 2" descr="No description available.">
            <a:extLst>
              <a:ext uri="{FF2B5EF4-FFF2-40B4-BE49-F238E27FC236}">
                <a16:creationId xmlns:a16="http://schemas.microsoft.com/office/drawing/2014/main" id="{64180539-C907-D3AC-97A6-369EFEA15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2071" y="3429000"/>
            <a:ext cx="2129167" cy="2838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7A3612F-2C01-A5F5-CA30-688ED01CD8F4}"/>
              </a:ext>
            </a:extLst>
          </p:cNvPr>
          <p:cNvSpPr txBox="1"/>
          <p:nvPr/>
        </p:nvSpPr>
        <p:spPr>
          <a:xfrm>
            <a:off x="6372802" y="6267889"/>
            <a:ext cx="3187705" cy="307777"/>
          </a:xfrm>
          <a:prstGeom prst="rect">
            <a:avLst/>
          </a:prstGeom>
          <a:noFill/>
        </p:spPr>
        <p:txBody>
          <a:bodyPr wrap="square" rtlCol="0">
            <a:spAutoFit/>
          </a:bodyPr>
          <a:lstStyle/>
          <a:p>
            <a:pPr algn="ctr"/>
            <a:r>
              <a:rPr lang="en-US" sz="1400" dirty="0"/>
              <a:t>Presenting Theory work at UAI</a:t>
            </a:r>
          </a:p>
        </p:txBody>
      </p:sp>
    </p:spTree>
    <p:extLst>
      <p:ext uri="{BB962C8B-B14F-4D97-AF65-F5344CB8AC3E}">
        <p14:creationId xmlns:p14="http://schemas.microsoft.com/office/powerpoint/2010/main" val="3789695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259BD-30AD-74F0-8E88-C18F6243C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F01A82-7ED5-FF4F-7C88-2C869C682763}"/>
              </a:ext>
            </a:extLst>
          </p:cNvPr>
          <p:cNvSpPr>
            <a:spLocks noGrp="1"/>
          </p:cNvSpPr>
          <p:nvPr>
            <p:ph type="title"/>
          </p:nvPr>
        </p:nvSpPr>
        <p:spPr/>
        <p:txBody>
          <a:bodyPr/>
          <a:lstStyle/>
          <a:p>
            <a:r>
              <a:rPr lang="en-US" dirty="0"/>
              <a:t>My Background</a:t>
            </a:r>
          </a:p>
        </p:txBody>
      </p:sp>
      <p:sp>
        <p:nvSpPr>
          <p:cNvPr id="3" name="Content Placeholder 2">
            <a:extLst>
              <a:ext uri="{FF2B5EF4-FFF2-40B4-BE49-F238E27FC236}">
                <a16:creationId xmlns:a16="http://schemas.microsoft.com/office/drawing/2014/main" id="{2DEB96AC-13C2-7D29-D0E0-3C91D7158BED}"/>
              </a:ext>
            </a:extLst>
          </p:cNvPr>
          <p:cNvSpPr>
            <a:spLocks noGrp="1"/>
          </p:cNvSpPr>
          <p:nvPr>
            <p:ph idx="1"/>
          </p:nvPr>
        </p:nvSpPr>
        <p:spPr>
          <a:xfrm>
            <a:off x="838200" y="1825625"/>
            <a:ext cx="5257800" cy="4351338"/>
          </a:xfrm>
        </p:spPr>
        <p:txBody>
          <a:bodyPr/>
          <a:lstStyle/>
          <a:p>
            <a:r>
              <a:rPr lang="en-US" dirty="0"/>
              <a:t>Currently a first year PhD student in the Machine Learning Department (MLD)</a:t>
            </a:r>
          </a:p>
          <a:p>
            <a:pPr lvl="1"/>
            <a:r>
              <a:rPr lang="en-US" dirty="0" err="1"/>
              <a:t>Coadvised</a:t>
            </a:r>
            <a:r>
              <a:rPr lang="en-US" dirty="0"/>
              <a:t> by Jun-Yan Zhu and Ruslan </a:t>
            </a:r>
            <a:r>
              <a:rPr lang="en-US" dirty="0" err="1"/>
              <a:t>Salakhutdinov</a:t>
            </a:r>
            <a:endParaRPr lang="en-US" dirty="0"/>
          </a:p>
          <a:p>
            <a:r>
              <a:rPr lang="en-US" dirty="0"/>
              <a:t>Previously a Machine Learning Masters student at CMU</a:t>
            </a:r>
          </a:p>
          <a:p>
            <a:r>
              <a:rPr lang="en-US" dirty="0"/>
              <a:t>Previous Previously an AI +Math Undergrad at CMU</a:t>
            </a:r>
          </a:p>
        </p:txBody>
      </p:sp>
      <p:pic>
        <p:nvPicPr>
          <p:cNvPr id="4" name="Picture 3">
            <a:extLst>
              <a:ext uri="{FF2B5EF4-FFF2-40B4-BE49-F238E27FC236}">
                <a16:creationId xmlns:a16="http://schemas.microsoft.com/office/drawing/2014/main" id="{CA571331-1862-7ABD-AD36-58B1FCD93BAE}"/>
              </a:ext>
            </a:extLst>
          </p:cNvPr>
          <p:cNvPicPr>
            <a:picLocks noChangeAspect="1"/>
          </p:cNvPicPr>
          <p:nvPr/>
        </p:nvPicPr>
        <p:blipFill>
          <a:blip r:embed="rId3"/>
          <a:stretch>
            <a:fillRect/>
          </a:stretch>
        </p:blipFill>
        <p:spPr>
          <a:xfrm>
            <a:off x="8210262" y="268574"/>
            <a:ext cx="3491170" cy="2622635"/>
          </a:xfrm>
          <a:prstGeom prst="rect">
            <a:avLst/>
          </a:prstGeom>
          <a:noFill/>
        </p:spPr>
      </p:pic>
      <p:sp>
        <p:nvSpPr>
          <p:cNvPr id="5" name="TextBox 4">
            <a:extLst>
              <a:ext uri="{FF2B5EF4-FFF2-40B4-BE49-F238E27FC236}">
                <a16:creationId xmlns:a16="http://schemas.microsoft.com/office/drawing/2014/main" id="{7E898713-4722-4BF9-DA40-E0EC9182FD35}"/>
              </a:ext>
            </a:extLst>
          </p:cNvPr>
          <p:cNvSpPr txBox="1"/>
          <p:nvPr/>
        </p:nvSpPr>
        <p:spPr>
          <a:xfrm>
            <a:off x="8361995" y="2998778"/>
            <a:ext cx="3187705" cy="307777"/>
          </a:xfrm>
          <a:prstGeom prst="rect">
            <a:avLst/>
          </a:prstGeom>
          <a:noFill/>
        </p:spPr>
        <p:txBody>
          <a:bodyPr wrap="square" rtlCol="0">
            <a:spAutoFit/>
          </a:bodyPr>
          <a:lstStyle/>
          <a:p>
            <a:pPr algn="ctr"/>
            <a:r>
              <a:rPr lang="en-US" sz="1400" dirty="0"/>
              <a:t>Lab meeting with Jun-</a:t>
            </a:r>
            <a:r>
              <a:rPr lang="en-US" sz="1400" dirty="0" err="1"/>
              <a:t>Yans</a:t>
            </a:r>
            <a:r>
              <a:rPr lang="en-US" sz="1400" dirty="0"/>
              <a:t> lab</a:t>
            </a:r>
          </a:p>
        </p:txBody>
      </p:sp>
      <p:pic>
        <p:nvPicPr>
          <p:cNvPr id="4098" name="Picture 2" descr="No description available.">
            <a:extLst>
              <a:ext uri="{FF2B5EF4-FFF2-40B4-BE49-F238E27FC236}">
                <a16:creationId xmlns:a16="http://schemas.microsoft.com/office/drawing/2014/main" id="{6E538ABB-7333-69C8-0DAB-B65118F5B2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2071" y="3429000"/>
            <a:ext cx="2129167" cy="28388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EB03C21-7D0F-2CB5-08AA-31EFCB68B223}"/>
              </a:ext>
            </a:extLst>
          </p:cNvPr>
          <p:cNvSpPr txBox="1"/>
          <p:nvPr/>
        </p:nvSpPr>
        <p:spPr>
          <a:xfrm>
            <a:off x="6372802" y="6267889"/>
            <a:ext cx="3187705" cy="307777"/>
          </a:xfrm>
          <a:prstGeom prst="rect">
            <a:avLst/>
          </a:prstGeom>
          <a:noFill/>
        </p:spPr>
        <p:txBody>
          <a:bodyPr wrap="square" rtlCol="0">
            <a:spAutoFit/>
          </a:bodyPr>
          <a:lstStyle/>
          <a:p>
            <a:pPr algn="ctr"/>
            <a:r>
              <a:rPr lang="en-US" sz="1400" dirty="0"/>
              <a:t>Presenting Theory work at UAI</a:t>
            </a:r>
          </a:p>
        </p:txBody>
      </p:sp>
      <p:pic>
        <p:nvPicPr>
          <p:cNvPr id="4100" name="Picture 4" descr="No description available.">
            <a:extLst>
              <a:ext uri="{FF2B5EF4-FFF2-40B4-BE49-F238E27FC236}">
                <a16:creationId xmlns:a16="http://schemas.microsoft.com/office/drawing/2014/main" id="{B8405885-50A2-E72F-EA56-A7D109F9C7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7311" y="3434249"/>
            <a:ext cx="2129166" cy="28336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021C34A-6B2A-6DF3-10AE-0132657178B5}"/>
              </a:ext>
            </a:extLst>
          </p:cNvPr>
          <p:cNvSpPr txBox="1"/>
          <p:nvPr/>
        </p:nvSpPr>
        <p:spPr>
          <a:xfrm>
            <a:off x="9642663" y="6267889"/>
            <a:ext cx="2518461" cy="523220"/>
          </a:xfrm>
          <a:prstGeom prst="rect">
            <a:avLst/>
          </a:prstGeom>
          <a:noFill/>
        </p:spPr>
        <p:txBody>
          <a:bodyPr wrap="square" rtlCol="0">
            <a:spAutoFit/>
          </a:bodyPr>
          <a:lstStyle/>
          <a:p>
            <a:pPr algn="ctr"/>
            <a:r>
              <a:rPr lang="en-US" sz="1400" dirty="0"/>
              <a:t>Selfie with Martial Herbert (SCS Dean)</a:t>
            </a:r>
          </a:p>
        </p:txBody>
      </p:sp>
    </p:spTree>
    <p:extLst>
      <p:ext uri="{BB962C8B-B14F-4D97-AF65-F5344CB8AC3E}">
        <p14:creationId xmlns:p14="http://schemas.microsoft.com/office/powerpoint/2010/main" val="2715667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72478-287A-D74A-634B-55926B234A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2B76FF-96EE-39D4-D5AF-9C93ECEF8C81}"/>
              </a:ext>
            </a:extLst>
          </p:cNvPr>
          <p:cNvSpPr>
            <a:spLocks noGrp="1"/>
          </p:cNvSpPr>
          <p:nvPr>
            <p:ph type="title"/>
          </p:nvPr>
        </p:nvSpPr>
        <p:spPr>
          <a:xfrm>
            <a:off x="748530" y="-142558"/>
            <a:ext cx="10515600" cy="1325563"/>
          </a:xfrm>
        </p:spPr>
        <p:txBody>
          <a:bodyPr/>
          <a:lstStyle/>
          <a:p>
            <a:pPr algn="ctr"/>
            <a:r>
              <a:rPr lang="en-US" dirty="0"/>
              <a:t>My Past Work</a:t>
            </a:r>
          </a:p>
        </p:txBody>
      </p:sp>
      <p:grpSp>
        <p:nvGrpSpPr>
          <p:cNvPr id="16" name="Group 15">
            <a:extLst>
              <a:ext uri="{FF2B5EF4-FFF2-40B4-BE49-F238E27FC236}">
                <a16:creationId xmlns:a16="http://schemas.microsoft.com/office/drawing/2014/main" id="{1B0F6BF6-1245-4219-31DA-E71E01D06AE8}"/>
              </a:ext>
            </a:extLst>
          </p:cNvPr>
          <p:cNvGrpSpPr/>
          <p:nvPr/>
        </p:nvGrpSpPr>
        <p:grpSpPr>
          <a:xfrm>
            <a:off x="1016128" y="845635"/>
            <a:ext cx="3990128" cy="3180000"/>
            <a:chOff x="1016128" y="845635"/>
            <a:chExt cx="3990128" cy="3180000"/>
          </a:xfrm>
        </p:grpSpPr>
        <p:pic>
          <p:nvPicPr>
            <p:cNvPr id="1026" name="Picture 2">
              <a:extLst>
                <a:ext uri="{FF2B5EF4-FFF2-40B4-BE49-F238E27FC236}">
                  <a16:creationId xmlns:a16="http://schemas.microsoft.com/office/drawing/2014/main" id="{BD14AC69-FA10-D92B-B7E6-ECD7C268B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128" y="845635"/>
              <a:ext cx="3990128" cy="235033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D060D55-4687-4DDA-5AD8-241888D231C3}"/>
                </a:ext>
              </a:extLst>
            </p:cNvPr>
            <p:cNvSpPr txBox="1"/>
            <p:nvPr/>
          </p:nvSpPr>
          <p:spPr>
            <a:xfrm>
              <a:off x="1514643" y="3379304"/>
              <a:ext cx="2993099" cy="646331"/>
            </a:xfrm>
            <a:prstGeom prst="rect">
              <a:avLst/>
            </a:prstGeom>
            <a:noFill/>
          </p:spPr>
          <p:txBody>
            <a:bodyPr wrap="square" rtlCol="0">
              <a:spAutoFit/>
            </a:bodyPr>
            <a:lstStyle/>
            <a:p>
              <a:pPr algn="ctr"/>
              <a:r>
                <a:rPr lang="en-US" dirty="0"/>
                <a:t>Generative Image Stylization (Current Lab)</a:t>
              </a:r>
            </a:p>
          </p:txBody>
        </p:sp>
      </p:grpSp>
      <p:grpSp>
        <p:nvGrpSpPr>
          <p:cNvPr id="17" name="Group 16">
            <a:extLst>
              <a:ext uri="{FF2B5EF4-FFF2-40B4-BE49-F238E27FC236}">
                <a16:creationId xmlns:a16="http://schemas.microsoft.com/office/drawing/2014/main" id="{6711694A-9857-E186-8AD0-AD75280AC87D}"/>
              </a:ext>
            </a:extLst>
          </p:cNvPr>
          <p:cNvGrpSpPr/>
          <p:nvPr/>
        </p:nvGrpSpPr>
        <p:grpSpPr>
          <a:xfrm>
            <a:off x="7009467" y="701575"/>
            <a:ext cx="4169468" cy="3462726"/>
            <a:chOff x="7134419" y="701575"/>
            <a:chExt cx="4169468" cy="3462726"/>
          </a:xfrm>
        </p:grpSpPr>
        <p:pic>
          <p:nvPicPr>
            <p:cNvPr id="7" name="Picture 6" descr="A green line graph with white background&#10;&#10;Description automatically generated">
              <a:extLst>
                <a:ext uri="{FF2B5EF4-FFF2-40B4-BE49-F238E27FC236}">
                  <a16:creationId xmlns:a16="http://schemas.microsoft.com/office/drawing/2014/main" id="{9D33EF18-3F7D-7F2B-C58D-EBAC1F2AF33E}"/>
                </a:ext>
              </a:extLst>
            </p:cNvPr>
            <p:cNvPicPr>
              <a:picLocks noChangeAspect="1"/>
            </p:cNvPicPr>
            <p:nvPr/>
          </p:nvPicPr>
          <p:blipFill>
            <a:blip r:embed="rId3"/>
            <a:stretch>
              <a:fillRect/>
            </a:stretch>
          </p:blipFill>
          <p:spPr>
            <a:xfrm>
              <a:off x="7134419" y="701575"/>
              <a:ext cx="4169468" cy="2816395"/>
            </a:xfrm>
            <a:prstGeom prst="rect">
              <a:avLst/>
            </a:prstGeom>
          </p:spPr>
        </p:pic>
        <p:sp>
          <p:nvSpPr>
            <p:cNvPr id="14" name="TextBox 13">
              <a:extLst>
                <a:ext uri="{FF2B5EF4-FFF2-40B4-BE49-F238E27FC236}">
                  <a16:creationId xmlns:a16="http://schemas.microsoft.com/office/drawing/2014/main" id="{111D327C-E6F4-CA3F-30CF-D967B97F5C22}"/>
                </a:ext>
              </a:extLst>
            </p:cNvPr>
            <p:cNvSpPr txBox="1"/>
            <p:nvPr/>
          </p:nvSpPr>
          <p:spPr>
            <a:xfrm>
              <a:off x="7949784" y="3517970"/>
              <a:ext cx="2993099" cy="646331"/>
            </a:xfrm>
            <a:prstGeom prst="rect">
              <a:avLst/>
            </a:prstGeom>
            <a:noFill/>
          </p:spPr>
          <p:txBody>
            <a:bodyPr wrap="square" rtlCol="0">
              <a:spAutoFit/>
            </a:bodyPr>
            <a:lstStyle/>
            <a:p>
              <a:pPr algn="ctr"/>
              <a:r>
                <a:rPr lang="en-US" dirty="0"/>
                <a:t>Bias Amplification (Internship Project)</a:t>
              </a:r>
            </a:p>
          </p:txBody>
        </p:sp>
      </p:grpSp>
      <p:grpSp>
        <p:nvGrpSpPr>
          <p:cNvPr id="18" name="Group 17">
            <a:extLst>
              <a:ext uri="{FF2B5EF4-FFF2-40B4-BE49-F238E27FC236}">
                <a16:creationId xmlns:a16="http://schemas.microsoft.com/office/drawing/2014/main" id="{7372206D-8316-4552-341E-23120C9AE4FE}"/>
              </a:ext>
            </a:extLst>
          </p:cNvPr>
          <p:cNvGrpSpPr/>
          <p:nvPr/>
        </p:nvGrpSpPr>
        <p:grpSpPr>
          <a:xfrm>
            <a:off x="2250974" y="4122737"/>
            <a:ext cx="6107195" cy="2419808"/>
            <a:chOff x="2250974" y="4122737"/>
            <a:chExt cx="6107195" cy="2419808"/>
          </a:xfrm>
        </p:grpSpPr>
        <p:pic>
          <p:nvPicPr>
            <p:cNvPr id="5" name="Picture 4" descr="A graph with black lines and white text&#10;&#10;Description automatically generated">
              <a:extLst>
                <a:ext uri="{FF2B5EF4-FFF2-40B4-BE49-F238E27FC236}">
                  <a16:creationId xmlns:a16="http://schemas.microsoft.com/office/drawing/2014/main" id="{C14A66DA-5C95-A8FB-F2C4-DC3088E5999A}"/>
                </a:ext>
              </a:extLst>
            </p:cNvPr>
            <p:cNvPicPr>
              <a:picLocks noChangeAspect="1"/>
            </p:cNvPicPr>
            <p:nvPr/>
          </p:nvPicPr>
          <p:blipFill>
            <a:blip r:embed="rId4"/>
            <a:stretch>
              <a:fillRect/>
            </a:stretch>
          </p:blipFill>
          <p:spPr>
            <a:xfrm>
              <a:off x="2250974" y="4122737"/>
              <a:ext cx="6107195" cy="1722542"/>
            </a:xfrm>
            <a:prstGeom prst="rect">
              <a:avLst/>
            </a:prstGeom>
          </p:spPr>
        </p:pic>
        <p:sp>
          <p:nvSpPr>
            <p:cNvPr id="15" name="TextBox 14">
              <a:extLst>
                <a:ext uri="{FF2B5EF4-FFF2-40B4-BE49-F238E27FC236}">
                  <a16:creationId xmlns:a16="http://schemas.microsoft.com/office/drawing/2014/main" id="{B6D6A822-5748-1FE9-D38C-EEBBC6811338}"/>
                </a:ext>
              </a:extLst>
            </p:cNvPr>
            <p:cNvSpPr txBox="1"/>
            <p:nvPr/>
          </p:nvSpPr>
          <p:spPr>
            <a:xfrm>
              <a:off x="3808021" y="5896214"/>
              <a:ext cx="3058498" cy="646331"/>
            </a:xfrm>
            <a:prstGeom prst="rect">
              <a:avLst/>
            </a:prstGeom>
            <a:noFill/>
          </p:spPr>
          <p:txBody>
            <a:bodyPr wrap="square" rtlCol="0">
              <a:spAutoFit/>
            </a:bodyPr>
            <a:lstStyle/>
            <a:p>
              <a:pPr algn="ctr"/>
              <a:r>
                <a:rPr lang="en-US" dirty="0"/>
                <a:t>Theoretical Semi-Supervised Learning (undergrad project)</a:t>
              </a:r>
            </a:p>
          </p:txBody>
        </p:sp>
      </p:grpSp>
    </p:spTree>
    <p:extLst>
      <p:ext uri="{BB962C8B-B14F-4D97-AF65-F5344CB8AC3E}">
        <p14:creationId xmlns:p14="http://schemas.microsoft.com/office/powerpoint/2010/main" val="227126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Freeform: Shape 2056">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01A3A5C-6200-829F-3083-DDDEA314A4A5}"/>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dirty="0">
                <a:solidFill>
                  <a:schemeClr val="tx1"/>
                </a:solidFill>
                <a:latin typeface="+mj-lt"/>
                <a:ea typeface="+mj-ea"/>
                <a:cs typeface="+mj-cs"/>
              </a:rPr>
              <a:t>What to look for in an initial project</a:t>
            </a:r>
          </a:p>
        </p:txBody>
      </p:sp>
      <p:pic>
        <p:nvPicPr>
          <p:cNvPr id="2050" name="Picture 2" descr="Little budding scientist: fun and educational coloring">
            <a:extLst>
              <a:ext uri="{FF2B5EF4-FFF2-40B4-BE49-F238E27FC236}">
                <a16:creationId xmlns:a16="http://schemas.microsoft.com/office/drawing/2014/main" id="{60E04DD6-BCBC-2BA0-C01B-7C03EBBDE4B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14801" y="578738"/>
            <a:ext cx="5670549" cy="5670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588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6F6F9-2F4E-2A5D-0EB0-4F99412A69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FC21F5-B5BE-CA64-BA0E-6C35DA943689}"/>
              </a:ext>
            </a:extLst>
          </p:cNvPr>
          <p:cNvSpPr>
            <a:spLocks noGrp="1"/>
          </p:cNvSpPr>
          <p:nvPr>
            <p:ph type="title"/>
          </p:nvPr>
        </p:nvSpPr>
        <p:spPr/>
        <p:txBody>
          <a:bodyPr/>
          <a:lstStyle/>
          <a:p>
            <a:r>
              <a:rPr lang="en-US" dirty="0"/>
              <a:t>What to look for in an initial project</a:t>
            </a:r>
          </a:p>
        </p:txBody>
      </p:sp>
      <p:sp>
        <p:nvSpPr>
          <p:cNvPr id="3" name="Content Placeholder 2">
            <a:extLst>
              <a:ext uri="{FF2B5EF4-FFF2-40B4-BE49-F238E27FC236}">
                <a16:creationId xmlns:a16="http://schemas.microsoft.com/office/drawing/2014/main" id="{3AD19419-9040-44F2-9F80-FD8373E1E5E3}"/>
              </a:ext>
            </a:extLst>
          </p:cNvPr>
          <p:cNvSpPr>
            <a:spLocks noGrp="1"/>
          </p:cNvSpPr>
          <p:nvPr>
            <p:ph idx="1"/>
          </p:nvPr>
        </p:nvSpPr>
        <p:spPr>
          <a:xfrm>
            <a:off x="838200" y="1825625"/>
            <a:ext cx="6885924" cy="4351338"/>
          </a:xfrm>
        </p:spPr>
        <p:txBody>
          <a:bodyPr>
            <a:normAutofit/>
          </a:bodyPr>
          <a:lstStyle/>
          <a:p>
            <a:r>
              <a:rPr lang="en-US" dirty="0"/>
              <a:t>Starting out, it’s good to generally have some research interests but don’t be too picky</a:t>
            </a:r>
          </a:p>
        </p:txBody>
      </p:sp>
      <p:pic>
        <p:nvPicPr>
          <p:cNvPr id="3074" name="Picture 2" descr="249,300+ Person Thinking Stock Illustrations, Royalty-Free Vector Graphics  &amp; Clip Art - iStock | Thinking, Person thinking at desk, Thought bubble">
            <a:extLst>
              <a:ext uri="{FF2B5EF4-FFF2-40B4-BE49-F238E27FC236}">
                <a16:creationId xmlns:a16="http://schemas.microsoft.com/office/drawing/2014/main" id="{6DE6F1F4-ADB9-9A39-B2A9-B02697EA60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60" r="7422"/>
          <a:stretch/>
        </p:blipFill>
        <p:spPr bwMode="auto">
          <a:xfrm>
            <a:off x="8110330" y="2406689"/>
            <a:ext cx="3907498" cy="34155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D28AA5-6560-14B5-33E8-2972CC32113C}"/>
              </a:ext>
            </a:extLst>
          </p:cNvPr>
          <p:cNvSpPr txBox="1"/>
          <p:nvPr/>
        </p:nvSpPr>
        <p:spPr>
          <a:xfrm>
            <a:off x="9774425" y="5770375"/>
            <a:ext cx="2941982" cy="215444"/>
          </a:xfrm>
          <a:prstGeom prst="rect">
            <a:avLst/>
          </a:prstGeom>
          <a:noFill/>
        </p:spPr>
        <p:txBody>
          <a:bodyPr wrap="square" rtlCol="0">
            <a:spAutoFit/>
          </a:bodyPr>
          <a:lstStyle/>
          <a:p>
            <a:r>
              <a:rPr lang="en-US" sz="800" dirty="0"/>
              <a:t>Image: </a:t>
            </a:r>
            <a:r>
              <a:rPr lang="en-US" sz="800" dirty="0" err="1"/>
              <a:t>istockphoto.com</a:t>
            </a:r>
            <a:endParaRPr lang="en-US" sz="800" dirty="0"/>
          </a:p>
        </p:txBody>
      </p:sp>
    </p:spTree>
    <p:extLst>
      <p:ext uri="{BB962C8B-B14F-4D97-AF65-F5344CB8AC3E}">
        <p14:creationId xmlns:p14="http://schemas.microsoft.com/office/powerpoint/2010/main" val="1105165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693</TotalTime>
  <Words>2064</Words>
  <Application>Microsoft Macintosh PowerPoint</Application>
  <PresentationFormat>Widescreen</PresentationFormat>
  <Paragraphs>212</Paragraphs>
  <Slides>39</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Aptos</vt:lpstr>
      <vt:lpstr>Aptos Display</vt:lpstr>
      <vt:lpstr>Arial</vt:lpstr>
      <vt:lpstr>Wingdings</vt:lpstr>
      <vt:lpstr>Office Theme</vt:lpstr>
      <vt:lpstr>Breaking into ML Research</vt:lpstr>
      <vt:lpstr>Talk Overview</vt:lpstr>
      <vt:lpstr>My Background</vt:lpstr>
      <vt:lpstr>My Background</vt:lpstr>
      <vt:lpstr>My Background</vt:lpstr>
      <vt:lpstr>My Background</vt:lpstr>
      <vt:lpstr>My Past Work</vt:lpstr>
      <vt:lpstr>What to look for in an initial project</vt:lpstr>
      <vt:lpstr>What to look for in an initial project</vt:lpstr>
      <vt:lpstr>What to look for in an initial project</vt:lpstr>
      <vt:lpstr>What to look for in an initial project</vt:lpstr>
      <vt:lpstr>Connecting with Possible Advisors</vt:lpstr>
      <vt:lpstr>Connecting with Possible Advisors</vt:lpstr>
      <vt:lpstr>Connecting with Possible Advisors</vt:lpstr>
      <vt:lpstr>Connecting with Possible Advisors</vt:lpstr>
      <vt:lpstr>Connecting with Possible Advisors</vt:lpstr>
      <vt:lpstr>Connecting with Possible Advisors</vt:lpstr>
      <vt:lpstr>Connecting with Possible Advisors</vt:lpstr>
      <vt:lpstr>Working Hard is Generally Valuable</vt:lpstr>
      <vt:lpstr>Preparing for Research and Defining Success</vt:lpstr>
      <vt:lpstr>How to (prepare to) build good research habits</vt:lpstr>
      <vt:lpstr>How to (prepare to) build good research habits</vt:lpstr>
      <vt:lpstr>How to (prepare to) build good research habits</vt:lpstr>
      <vt:lpstr>How to (prepare to) build good research habits</vt:lpstr>
      <vt:lpstr>How to (prepare to) build good research habits</vt:lpstr>
      <vt:lpstr>How to (prepare to) build good research habits</vt:lpstr>
      <vt:lpstr>How to (prepare to) build good research habits</vt:lpstr>
      <vt:lpstr>What is “Success” for an initial project?</vt:lpstr>
      <vt:lpstr>What is “Success” for an initial project?</vt:lpstr>
      <vt:lpstr>What is “Success” for an initial project?</vt:lpstr>
      <vt:lpstr>Good Initial Research Habits</vt:lpstr>
      <vt:lpstr>Building good research habits initially</vt:lpstr>
      <vt:lpstr>Building good research habits initially</vt:lpstr>
      <vt:lpstr>Building good research habits initially</vt:lpstr>
      <vt:lpstr>Building good research habits initially</vt:lpstr>
      <vt:lpstr>Building good research habits initially</vt:lpstr>
      <vt:lpstr>Building good research habits initially</vt:lpstr>
      <vt:lpstr>Key 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Maxwell Jones</dc:creator>
  <cp:lastModifiedBy>Maxwell Jones</cp:lastModifiedBy>
  <cp:revision>2</cp:revision>
  <dcterms:created xsi:type="dcterms:W3CDTF">2025-02-13T20:32:06Z</dcterms:created>
  <dcterms:modified xsi:type="dcterms:W3CDTF">2025-02-14T18:20:39Z</dcterms:modified>
</cp:coreProperties>
</file>